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1"/>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Inter Bold" charset="1" panose="02000503000000020004"/>
      <p:regular r:id="rId19"/>
    </p:embeddedFont>
    <p:embeddedFont>
      <p:font typeface="Open Sans Medium" charset="1" panose="00000000000000000000"/>
      <p:regular r:id="rId20"/>
    </p:embeddedFont>
    <p:embeddedFont>
      <p:font typeface="Poppins Bold" charset="1" panose="00000800000000000000"/>
      <p:regular r:id="rId21"/>
    </p:embeddedFont>
    <p:embeddedFont>
      <p:font typeface="Poppins" charset="1" panose="00000500000000000000"/>
      <p:regular r:id="rId22"/>
    </p:embeddedFont>
    <p:embeddedFont>
      <p:font typeface="Open Sans Bold" charset="1" panose="00000000000000000000"/>
      <p:regular r:id="rId23"/>
    </p:embeddedFont>
    <p:embeddedFont>
      <p:font typeface="Poppins Medium" charset="1" panose="00000600000000000000"/>
      <p:regular r:id="rId24"/>
    </p:embeddedFont>
    <p:embeddedFont>
      <p:font typeface="Calibri (MS)" charset="1" panose="020F0502020204030204"/>
      <p:regular r:id="rId25"/>
    </p:embeddedFont>
    <p:embeddedFont>
      <p:font typeface="Canva Sans" charset="1" panose="020B0503030501040103"/>
      <p:regular r:id="rId26"/>
    </p:embeddedFont>
    <p:embeddedFont>
      <p:font typeface="Arial" charset="1" panose="020B0604020202020204"/>
      <p:regular r:id="rId27"/>
    </p:embeddedFont>
    <p:embeddedFont>
      <p:font typeface="Open Sans" charset="1" panose="00000000000000000000"/>
      <p:regular r:id="rId28"/>
    </p:embeddedFont>
    <p:embeddedFont>
      <p:font typeface="Calibri (MS) Bold" charset="1" panose="020F0702030404030204"/>
      <p:regular r:id="rId29"/>
    </p:embeddedFont>
    <p:embeddedFont>
      <p:font typeface="Arial Bold" charset="1" panose="020B0704020202020204"/>
      <p:regular r:id="rId30"/>
    </p:embeddedFont>
    <p:embeddedFont>
      <p:font typeface="Calibri (MS) Bold Italics" charset="1" panose="020F07020304040A0204"/>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notesMasters/notesMaster1.xml" Type="http://schemas.openxmlformats.org/officeDocument/2006/relationships/notesMaster"/><Relationship Id="rId32" Target="theme/theme2.xml" Type="http://schemas.openxmlformats.org/officeDocument/2006/relationships/theme"/><Relationship Id="rId33" Target="notesSlides/notesSlide1.xml" Type="http://schemas.openxmlformats.org/officeDocument/2006/relationships/notesSlide"/><Relationship Id="rId34" Target="fonts/font34.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sv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2.png" Type="http://schemas.openxmlformats.org/officeDocument/2006/relationships/image"/><Relationship Id="rId7" Target="../media/image3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2.png" Type="http://schemas.openxmlformats.org/officeDocument/2006/relationships/image"/><Relationship Id="rId4" Target="../media/image3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svg" Type="http://schemas.openxmlformats.org/officeDocument/2006/relationships/image"/><Relationship Id="rId12" Target="../media/image28.png" Type="http://schemas.openxmlformats.org/officeDocument/2006/relationships/image"/><Relationship Id="rId13" Target="../media/image29.sv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33.png" Type="http://schemas.openxmlformats.org/officeDocument/2006/relationships/image"/><Relationship Id="rId4" Target="../media/image34.sv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 Id="rId7" Target="../media/image3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2.png" Type="http://schemas.openxmlformats.org/officeDocument/2006/relationships/image"/><Relationship Id="rId4" Target="../media/image3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7827"/>
            <a:ext cx="18288000" cy="11179847"/>
          </a:xfrm>
          <a:custGeom>
            <a:avLst/>
            <a:gdLst/>
            <a:ahLst/>
            <a:cxnLst/>
            <a:rect r="r" b="b" t="t" l="l"/>
            <a:pathLst>
              <a:path h="11179847" w="18288000">
                <a:moveTo>
                  <a:pt x="0" y="0"/>
                </a:moveTo>
                <a:lnTo>
                  <a:pt x="18288000" y="0"/>
                </a:lnTo>
                <a:lnTo>
                  <a:pt x="18288000" y="11179847"/>
                </a:lnTo>
                <a:lnTo>
                  <a:pt x="0" y="11179847"/>
                </a:lnTo>
                <a:lnTo>
                  <a:pt x="0" y="0"/>
                </a:lnTo>
                <a:close/>
              </a:path>
            </a:pathLst>
          </a:custGeom>
          <a:blipFill>
            <a:blip r:embed="rId2">
              <a:alphaModFix amt="80000"/>
            </a:blip>
            <a:stretch>
              <a:fillRect l="0" t="-42554" r="-13160" b="-42554"/>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00000">
                    <a:alpha val="100000"/>
                  </a:srgbClr>
                </a:gs>
                <a:gs pos="100000">
                  <a:srgbClr val="679183">
                    <a:alpha val="17500"/>
                  </a:srgbClr>
                </a:gs>
              </a:gsLst>
              <a:lin ang="0"/>
            </a:gradFill>
          </p:spPr>
        </p:sp>
        <p:sp>
          <p:nvSpPr>
            <p:cNvPr name="TextBox 5" id="5"/>
            <p:cNvSpPr txBox="true"/>
            <p:nvPr/>
          </p:nvSpPr>
          <p:spPr>
            <a:xfrm>
              <a:off x="0" y="19050"/>
              <a:ext cx="4816593" cy="2690283"/>
            </a:xfrm>
            <a:prstGeom prst="rect">
              <a:avLst/>
            </a:prstGeom>
          </p:spPr>
          <p:txBody>
            <a:bodyPr anchor="ctr" rtlCol="false" tIns="50800" lIns="50800" bIns="50800" rIns="50800"/>
            <a:lstStyle/>
            <a:p>
              <a:pPr algn="ctr">
                <a:lnSpc>
                  <a:spcPts val="2414"/>
                </a:lnSpc>
              </a:pPr>
            </a:p>
          </p:txBody>
        </p:sp>
      </p:grpSp>
      <p:grpSp>
        <p:nvGrpSpPr>
          <p:cNvPr name="Group 6" id="6"/>
          <p:cNvGrpSpPr/>
          <p:nvPr/>
        </p:nvGrpSpPr>
        <p:grpSpPr>
          <a:xfrm rot="0">
            <a:off x="13962142" y="528566"/>
            <a:ext cx="3471329" cy="773611"/>
            <a:chOff x="0" y="0"/>
            <a:chExt cx="4628439" cy="1031481"/>
          </a:xfrm>
        </p:grpSpPr>
        <p:sp>
          <p:nvSpPr>
            <p:cNvPr name="Freeform 7" id="7"/>
            <p:cNvSpPr/>
            <p:nvPr/>
          </p:nvSpPr>
          <p:spPr>
            <a:xfrm flipH="false" flipV="false" rot="0">
              <a:off x="0" y="0"/>
              <a:ext cx="4628388" cy="1031494"/>
            </a:xfrm>
            <a:custGeom>
              <a:avLst/>
              <a:gdLst/>
              <a:ahLst/>
              <a:cxnLst/>
              <a:rect r="r" b="b" t="t" l="l"/>
              <a:pathLst>
                <a:path h="1031494" w="4628388">
                  <a:moveTo>
                    <a:pt x="0" y="0"/>
                  </a:moveTo>
                  <a:lnTo>
                    <a:pt x="4628388" y="0"/>
                  </a:lnTo>
                  <a:lnTo>
                    <a:pt x="4628388" y="1031494"/>
                  </a:lnTo>
                  <a:lnTo>
                    <a:pt x="0" y="1031494"/>
                  </a:lnTo>
                  <a:lnTo>
                    <a:pt x="0" y="0"/>
                  </a:lnTo>
                  <a:close/>
                </a:path>
              </a:pathLst>
            </a:custGeom>
            <a:blipFill>
              <a:blip r:embed="rId3"/>
              <a:stretch>
                <a:fillRect l="0" t="0" r="-1" b="1"/>
              </a:stretch>
            </a:blipFill>
          </p:spPr>
        </p:sp>
      </p:grpSp>
      <p:sp>
        <p:nvSpPr>
          <p:cNvPr name="Freeform 8" id="8"/>
          <p:cNvSpPr/>
          <p:nvPr/>
        </p:nvSpPr>
        <p:spPr>
          <a:xfrm flipH="false" flipV="false" rot="0">
            <a:off x="929421" y="1599427"/>
            <a:ext cx="16578941" cy="1694884"/>
          </a:xfrm>
          <a:custGeom>
            <a:avLst/>
            <a:gdLst/>
            <a:ahLst/>
            <a:cxnLst/>
            <a:rect r="r" b="b" t="t" l="l"/>
            <a:pathLst>
              <a:path h="1694884" w="16578941">
                <a:moveTo>
                  <a:pt x="0" y="0"/>
                </a:moveTo>
                <a:lnTo>
                  <a:pt x="16578942" y="0"/>
                </a:lnTo>
                <a:lnTo>
                  <a:pt x="16578942" y="1694884"/>
                </a:lnTo>
                <a:lnTo>
                  <a:pt x="0" y="1694884"/>
                </a:lnTo>
                <a:lnTo>
                  <a:pt x="0" y="0"/>
                </a:lnTo>
                <a:close/>
              </a:path>
            </a:pathLst>
          </a:custGeom>
          <a:blipFill>
            <a:blip r:embed="rId4">
              <a:alphaModFix amt="60000"/>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604121">
            <a:off x="-648056" y="3940254"/>
            <a:ext cx="8198327" cy="7585291"/>
          </a:xfrm>
          <a:custGeom>
            <a:avLst/>
            <a:gdLst/>
            <a:ahLst/>
            <a:cxnLst/>
            <a:rect r="r" b="b" t="t" l="l"/>
            <a:pathLst>
              <a:path h="7585291" w="8198327">
                <a:moveTo>
                  <a:pt x="0" y="0"/>
                </a:moveTo>
                <a:lnTo>
                  <a:pt x="8198327" y="0"/>
                </a:lnTo>
                <a:lnTo>
                  <a:pt x="8198327" y="7585291"/>
                </a:lnTo>
                <a:lnTo>
                  <a:pt x="0" y="7585291"/>
                </a:lnTo>
                <a:lnTo>
                  <a:pt x="0" y="0"/>
                </a:lnTo>
                <a:close/>
              </a:path>
            </a:pathLst>
          </a:custGeom>
          <a:blipFill>
            <a:blip r:embed="rId6">
              <a:alphaModFix amt="80000"/>
            </a:blip>
            <a:stretch>
              <a:fillRect l="0" t="-4040" r="0" b="-4040"/>
            </a:stretch>
          </a:blipFill>
        </p:spPr>
      </p:sp>
      <p:sp>
        <p:nvSpPr>
          <p:cNvPr name="TextBox 10" id="10"/>
          <p:cNvSpPr txBox="true"/>
          <p:nvPr/>
        </p:nvSpPr>
        <p:spPr>
          <a:xfrm rot="0">
            <a:off x="798687" y="4419623"/>
            <a:ext cx="16690625" cy="1447754"/>
          </a:xfrm>
          <a:prstGeom prst="rect">
            <a:avLst/>
          </a:prstGeom>
        </p:spPr>
        <p:txBody>
          <a:bodyPr anchor="t" rtlCol="false" tIns="0" lIns="0" bIns="0" rIns="0">
            <a:spAutoFit/>
          </a:bodyPr>
          <a:lstStyle/>
          <a:p>
            <a:pPr algn="ctr">
              <a:lnSpc>
                <a:spcPts val="11400"/>
              </a:lnSpc>
            </a:pPr>
            <a:r>
              <a:rPr lang="en-US" b="true" sz="9500">
                <a:solidFill>
                  <a:srgbClr val="F6F6F6"/>
                </a:solidFill>
                <a:latin typeface="Inter Bold"/>
                <a:ea typeface="Inter Bold"/>
                <a:cs typeface="Inter Bold"/>
                <a:sym typeface="Inter Bold"/>
              </a:rPr>
              <a:t>PROPULSION SYSTEM</a:t>
            </a:r>
          </a:p>
        </p:txBody>
      </p:sp>
      <p:sp>
        <p:nvSpPr>
          <p:cNvPr name="TextBox 11" id="11"/>
          <p:cNvSpPr txBox="true"/>
          <p:nvPr/>
        </p:nvSpPr>
        <p:spPr>
          <a:xfrm rot="0">
            <a:off x="9295938" y="8520248"/>
            <a:ext cx="4246207" cy="1095375"/>
          </a:xfrm>
          <a:prstGeom prst="rect">
            <a:avLst/>
          </a:prstGeom>
        </p:spPr>
        <p:txBody>
          <a:bodyPr anchor="t" rtlCol="false" tIns="0" lIns="0" bIns="0" rIns="0">
            <a:spAutoFit/>
          </a:bodyPr>
          <a:lstStyle/>
          <a:p>
            <a:pPr algn="just">
              <a:lnSpc>
                <a:spcPts val="2999"/>
              </a:lnSpc>
            </a:pPr>
            <a:r>
              <a:rPr lang="en-US" b="true" sz="1999">
                <a:solidFill>
                  <a:srgbClr val="FFFFFF"/>
                </a:solidFill>
                <a:latin typeface="Open Sans Medium"/>
                <a:ea typeface="Open Sans Medium"/>
                <a:cs typeface="Open Sans Medium"/>
                <a:sym typeface="Open Sans Medium"/>
              </a:rPr>
              <a:t>K. Shrilekha - 3rd year – CSD</a:t>
            </a:r>
          </a:p>
          <a:p>
            <a:pPr algn="just">
              <a:lnSpc>
                <a:spcPts val="2999"/>
              </a:lnSpc>
            </a:pPr>
            <a:r>
              <a:rPr lang="en-US" b="true" sz="1999">
                <a:solidFill>
                  <a:srgbClr val="FFFFFF"/>
                </a:solidFill>
                <a:latin typeface="Open Sans Medium"/>
                <a:ea typeface="Open Sans Medium"/>
                <a:cs typeface="Open Sans Medium"/>
                <a:sym typeface="Open Sans Medium"/>
              </a:rPr>
              <a:t>M. Madhu Charan - 3rd year – IT</a:t>
            </a:r>
          </a:p>
          <a:p>
            <a:pPr algn="just">
              <a:lnSpc>
                <a:spcPts val="2999"/>
              </a:lnSpc>
            </a:pPr>
            <a:r>
              <a:rPr lang="en-US" b="true" sz="1999">
                <a:solidFill>
                  <a:srgbClr val="FFFFFF"/>
                </a:solidFill>
                <a:latin typeface="Open Sans Medium"/>
                <a:ea typeface="Open Sans Medium"/>
                <a:cs typeface="Open Sans Medium"/>
                <a:sym typeface="Open Sans Medium"/>
              </a:rPr>
              <a:t>G. Kishan - 2nd year - AERO</a:t>
            </a:r>
          </a:p>
        </p:txBody>
      </p:sp>
      <p:sp>
        <p:nvSpPr>
          <p:cNvPr name="TextBox 12" id="12"/>
          <p:cNvSpPr txBox="true"/>
          <p:nvPr/>
        </p:nvSpPr>
        <p:spPr>
          <a:xfrm rot="0">
            <a:off x="9295938" y="8199871"/>
            <a:ext cx="2006203" cy="360416"/>
          </a:xfrm>
          <a:prstGeom prst="rect">
            <a:avLst/>
          </a:prstGeom>
        </p:spPr>
        <p:txBody>
          <a:bodyPr anchor="t" rtlCol="false" tIns="0" lIns="0" bIns="0" rIns="0">
            <a:spAutoFit/>
          </a:bodyPr>
          <a:lstStyle/>
          <a:p>
            <a:pPr algn="just">
              <a:lnSpc>
                <a:spcPts val="2726"/>
              </a:lnSpc>
            </a:pPr>
            <a:r>
              <a:rPr lang="en-US" b="true" sz="2199">
                <a:solidFill>
                  <a:srgbClr val="FFFFFF"/>
                </a:solidFill>
                <a:latin typeface="Poppins Bold"/>
                <a:ea typeface="Poppins Bold"/>
                <a:cs typeface="Poppins Bold"/>
                <a:sym typeface="Poppins Bold"/>
              </a:rPr>
              <a:t>Team details :</a:t>
            </a:r>
          </a:p>
        </p:txBody>
      </p:sp>
      <p:sp>
        <p:nvSpPr>
          <p:cNvPr name="TextBox 13" id="13"/>
          <p:cNvSpPr txBox="true"/>
          <p:nvPr/>
        </p:nvSpPr>
        <p:spPr>
          <a:xfrm rot="0">
            <a:off x="380304" y="1813375"/>
            <a:ext cx="17850319" cy="1085990"/>
          </a:xfrm>
          <a:prstGeom prst="rect">
            <a:avLst/>
          </a:prstGeom>
        </p:spPr>
        <p:txBody>
          <a:bodyPr anchor="t" rtlCol="false" tIns="0" lIns="0" bIns="0" rIns="0">
            <a:spAutoFit/>
          </a:bodyPr>
          <a:lstStyle/>
          <a:p>
            <a:pPr algn="ctr">
              <a:lnSpc>
                <a:spcPts val="5296"/>
              </a:lnSpc>
            </a:pPr>
            <a:r>
              <a:rPr lang="en-US" b="true" sz="2959" spc="218">
                <a:solidFill>
                  <a:srgbClr val="F6F6F6"/>
                </a:solidFill>
                <a:latin typeface="Poppins Bold"/>
                <a:ea typeface="Poppins Bold"/>
                <a:cs typeface="Poppins Bold"/>
                <a:sym typeface="Poppins Bold"/>
              </a:rPr>
              <a:t>13  </a:t>
            </a:r>
            <a:r>
              <a:rPr lang="en-US" b="true" sz="2959" spc="218">
                <a:solidFill>
                  <a:srgbClr val="F6F6F6"/>
                </a:solidFill>
                <a:latin typeface="Poppins Bold"/>
                <a:ea typeface="Poppins Bold"/>
                <a:cs typeface="Poppins Bold"/>
                <a:sym typeface="Poppins Bold"/>
              </a:rPr>
              <a:t>International Conference on Transformations in Engineering Education</a:t>
            </a:r>
          </a:p>
          <a:p>
            <a:pPr algn="ctr">
              <a:lnSpc>
                <a:spcPts val="3343"/>
              </a:lnSpc>
            </a:pPr>
            <a:r>
              <a:rPr lang="en-US" sz="1867" spc="138">
                <a:solidFill>
                  <a:srgbClr val="F6F6F6"/>
                </a:solidFill>
                <a:latin typeface="Poppins"/>
                <a:ea typeface="Poppins"/>
                <a:cs typeface="Poppins"/>
                <a:sym typeface="Poppins"/>
              </a:rPr>
              <a:t>(8th-10th Jan 2026) | EduAIThon 2026 @IASF | GITAM Deemed to be University, Bengaluru Campus, Karnataka</a:t>
            </a:r>
          </a:p>
        </p:txBody>
      </p:sp>
      <p:sp>
        <p:nvSpPr>
          <p:cNvPr name="TextBox 14" id="14"/>
          <p:cNvSpPr txBox="true"/>
          <p:nvPr/>
        </p:nvSpPr>
        <p:spPr>
          <a:xfrm rot="0">
            <a:off x="13722225" y="8171296"/>
            <a:ext cx="5913120" cy="1129665"/>
          </a:xfrm>
          <a:prstGeom prst="rect">
            <a:avLst/>
          </a:prstGeom>
        </p:spPr>
        <p:txBody>
          <a:bodyPr anchor="t" rtlCol="false" tIns="0" lIns="0" bIns="0" rIns="0">
            <a:spAutoFit/>
          </a:bodyPr>
          <a:lstStyle/>
          <a:p>
            <a:pPr algn="l">
              <a:lnSpc>
                <a:spcPts val="3299"/>
              </a:lnSpc>
            </a:pPr>
            <a:r>
              <a:rPr lang="en-US" b="true" sz="2199">
                <a:solidFill>
                  <a:srgbClr val="F6F6F6"/>
                </a:solidFill>
                <a:latin typeface="Open Sans Bold"/>
                <a:ea typeface="Open Sans Bold"/>
                <a:cs typeface="Open Sans Bold"/>
                <a:sym typeface="Open Sans Bold"/>
              </a:rPr>
              <a:t>Faculty Coordinator :</a:t>
            </a:r>
          </a:p>
          <a:p>
            <a:pPr algn="l">
              <a:lnSpc>
                <a:spcPts val="2999"/>
              </a:lnSpc>
            </a:pPr>
            <a:r>
              <a:rPr lang="en-US" sz="1999">
                <a:solidFill>
                  <a:srgbClr val="F6F6F6"/>
                </a:solidFill>
                <a:latin typeface="Poppins"/>
                <a:ea typeface="Poppins"/>
                <a:cs typeface="Poppins"/>
                <a:sym typeface="Poppins"/>
              </a:rPr>
              <a:t>Mr. B. Manideep</a:t>
            </a:r>
          </a:p>
          <a:p>
            <a:pPr algn="l">
              <a:lnSpc>
                <a:spcPts val="2999"/>
              </a:lnSpc>
            </a:pPr>
            <a:r>
              <a:rPr lang="en-US" sz="1999">
                <a:solidFill>
                  <a:srgbClr val="F6F6F6"/>
                </a:solidFill>
                <a:latin typeface="Poppins"/>
                <a:ea typeface="Poppins"/>
                <a:cs typeface="Poppins"/>
                <a:sym typeface="Poppins"/>
              </a:rPr>
              <a:t>Assistant Professor, MLRIT</a:t>
            </a:r>
          </a:p>
        </p:txBody>
      </p:sp>
      <p:grpSp>
        <p:nvGrpSpPr>
          <p:cNvPr name="Group 15" id="15"/>
          <p:cNvGrpSpPr/>
          <p:nvPr/>
        </p:nvGrpSpPr>
        <p:grpSpPr>
          <a:xfrm rot="0">
            <a:off x="854529" y="415233"/>
            <a:ext cx="3359332" cy="1000277"/>
            <a:chOff x="0" y="0"/>
            <a:chExt cx="4479109" cy="1333703"/>
          </a:xfrm>
        </p:grpSpPr>
        <p:sp>
          <p:nvSpPr>
            <p:cNvPr name="Freeform 16" id="16"/>
            <p:cNvSpPr/>
            <p:nvPr/>
          </p:nvSpPr>
          <p:spPr>
            <a:xfrm flipH="false" flipV="false" rot="0">
              <a:off x="0" y="0"/>
              <a:ext cx="4479122" cy="1333754"/>
            </a:xfrm>
            <a:custGeom>
              <a:avLst/>
              <a:gdLst/>
              <a:ahLst/>
              <a:cxnLst/>
              <a:rect r="r" b="b" t="t" l="l"/>
              <a:pathLst>
                <a:path h="1333754" w="4479122">
                  <a:moveTo>
                    <a:pt x="0" y="0"/>
                  </a:moveTo>
                  <a:lnTo>
                    <a:pt x="4479122" y="0"/>
                  </a:lnTo>
                  <a:lnTo>
                    <a:pt x="4479122" y="1333754"/>
                  </a:lnTo>
                  <a:lnTo>
                    <a:pt x="0" y="1333754"/>
                  </a:lnTo>
                  <a:lnTo>
                    <a:pt x="0" y="0"/>
                  </a:lnTo>
                  <a:close/>
                </a:path>
              </a:pathLst>
            </a:custGeom>
            <a:blipFill>
              <a:blip r:embed="rId7"/>
              <a:stretch>
                <a:fillRect l="0" t="-5201" r="0" b="-5201"/>
              </a:stretch>
            </a:blipFill>
          </p:spPr>
        </p:sp>
      </p:grpSp>
      <p:sp>
        <p:nvSpPr>
          <p:cNvPr name="TextBox 17" id="17"/>
          <p:cNvSpPr txBox="true"/>
          <p:nvPr/>
        </p:nvSpPr>
        <p:spPr>
          <a:xfrm rot="0">
            <a:off x="655812" y="9222994"/>
            <a:ext cx="5913120" cy="504614"/>
          </a:xfrm>
          <a:prstGeom prst="rect">
            <a:avLst/>
          </a:prstGeom>
        </p:spPr>
        <p:txBody>
          <a:bodyPr anchor="t" rtlCol="false" tIns="0" lIns="0" bIns="0" rIns="0">
            <a:spAutoFit/>
          </a:bodyPr>
          <a:lstStyle/>
          <a:p>
            <a:pPr algn="l">
              <a:lnSpc>
                <a:spcPts val="4216"/>
              </a:lnSpc>
            </a:pPr>
            <a:r>
              <a:rPr lang="en-US" sz="2199" b="true">
                <a:solidFill>
                  <a:srgbClr val="F6F6F6"/>
                </a:solidFill>
                <a:latin typeface="Poppins Medium"/>
                <a:ea typeface="Poppins Medium"/>
                <a:cs typeface="Poppins Medium"/>
                <a:sym typeface="Poppins Medium"/>
              </a:rPr>
              <a:t>MLR Institute Of Technology</a:t>
            </a:r>
          </a:p>
        </p:txBody>
      </p:sp>
      <p:sp>
        <p:nvSpPr>
          <p:cNvPr name="TextBox 18" id="18"/>
          <p:cNvSpPr txBox="true"/>
          <p:nvPr/>
        </p:nvSpPr>
        <p:spPr>
          <a:xfrm rot="0">
            <a:off x="1588379" y="1714327"/>
            <a:ext cx="332098" cy="417172"/>
          </a:xfrm>
          <a:prstGeom prst="rect">
            <a:avLst/>
          </a:prstGeom>
        </p:spPr>
        <p:txBody>
          <a:bodyPr anchor="t" rtlCol="false" tIns="0" lIns="0" bIns="0" rIns="0">
            <a:spAutoFit/>
          </a:bodyPr>
          <a:lstStyle/>
          <a:p>
            <a:pPr algn="l">
              <a:lnSpc>
                <a:spcPts val="3450"/>
              </a:lnSpc>
            </a:pPr>
            <a:r>
              <a:rPr lang="en-US" sz="1800" b="true">
                <a:solidFill>
                  <a:srgbClr val="F6F6F6"/>
                </a:solidFill>
                <a:latin typeface="Poppins Medium"/>
                <a:ea typeface="Poppins Medium"/>
                <a:cs typeface="Poppins Medium"/>
                <a:sym typeface="Poppins Medium"/>
              </a:rPr>
              <a:t>th</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71600" y="2518781"/>
            <a:ext cx="6127718" cy="855345"/>
          </a:xfrm>
          <a:prstGeom prst="rect">
            <a:avLst/>
          </a:prstGeom>
        </p:spPr>
        <p:txBody>
          <a:bodyPr anchor="t" rtlCol="false" tIns="0" lIns="0" bIns="0" rIns="0">
            <a:spAutoFit/>
          </a:bodyPr>
          <a:lstStyle/>
          <a:p>
            <a:pPr algn="l">
              <a:lnSpc>
                <a:spcPts val="7560"/>
              </a:lnSpc>
            </a:pPr>
            <a:r>
              <a:rPr lang="en-US" sz="7200" b="true">
                <a:solidFill>
                  <a:srgbClr val="17726D"/>
                </a:solidFill>
                <a:latin typeface="Inter Bold"/>
                <a:ea typeface="Inter Bold"/>
                <a:cs typeface="Inter Bold"/>
                <a:sym typeface="Inter Bold"/>
              </a:rPr>
              <a:t>IMPACTS </a:t>
            </a:r>
          </a:p>
        </p:txBody>
      </p:sp>
      <p:sp>
        <p:nvSpPr>
          <p:cNvPr name="TextBox 3" id="3"/>
          <p:cNvSpPr txBox="true"/>
          <p:nvPr/>
        </p:nvSpPr>
        <p:spPr>
          <a:xfrm rot="0">
            <a:off x="659206" y="4217384"/>
            <a:ext cx="8115300" cy="4191136"/>
          </a:xfrm>
          <a:prstGeom prst="rect">
            <a:avLst/>
          </a:prstGeom>
        </p:spPr>
        <p:txBody>
          <a:bodyPr anchor="t" rtlCol="false" tIns="0" lIns="0" bIns="0" rIns="0">
            <a:spAutoFit/>
          </a:bodyPr>
          <a:lstStyle/>
          <a:p>
            <a:pPr algn="l" marL="819149" indent="-204787" lvl="3">
              <a:lnSpc>
                <a:spcPts val="4198"/>
              </a:lnSpc>
              <a:buFont typeface="Arial"/>
              <a:buChar char="￭"/>
            </a:pPr>
            <a:r>
              <a:rPr lang="en-US" sz="3000">
                <a:solidFill>
                  <a:srgbClr val="000000">
                    <a:alpha val="80000"/>
                  </a:srgbClr>
                </a:solidFill>
                <a:latin typeface="Poppins"/>
                <a:ea typeface="Poppins"/>
                <a:cs typeface="Poppins"/>
                <a:sym typeface="Poppins"/>
              </a:rPr>
              <a:t>Bridges the gap between theory and application.</a:t>
            </a:r>
          </a:p>
          <a:p>
            <a:pPr algn="l" marL="819149" indent="-204787" lvl="3">
              <a:lnSpc>
                <a:spcPts val="4198"/>
              </a:lnSpc>
              <a:buFont typeface="Arial"/>
              <a:buChar char="￭"/>
            </a:pPr>
            <a:r>
              <a:rPr lang="en-US" sz="3000">
                <a:solidFill>
                  <a:srgbClr val="000000">
                    <a:alpha val="80000"/>
                  </a:srgbClr>
                </a:solidFill>
                <a:latin typeface="Poppins"/>
                <a:ea typeface="Poppins"/>
                <a:cs typeface="Poppins"/>
                <a:sym typeface="Poppins"/>
              </a:rPr>
              <a:t>Makes aerospace education easy for newcomers.</a:t>
            </a:r>
          </a:p>
          <a:p>
            <a:pPr algn="l" marL="819149" indent="-204787" lvl="3">
              <a:lnSpc>
                <a:spcPts val="4198"/>
              </a:lnSpc>
              <a:buFont typeface="Arial"/>
              <a:buChar char="￭"/>
            </a:pPr>
            <a:r>
              <a:rPr lang="en-US" sz="3000">
                <a:solidFill>
                  <a:srgbClr val="000000">
                    <a:alpha val="80000"/>
                  </a:srgbClr>
                </a:solidFill>
                <a:latin typeface="Poppins"/>
                <a:ea typeface="Poppins"/>
                <a:cs typeface="Poppins"/>
                <a:sym typeface="Poppins"/>
              </a:rPr>
              <a:t>Encourages interest and sustained study.</a:t>
            </a:r>
          </a:p>
          <a:p>
            <a:pPr algn="l" marL="819149" indent="-204787" lvl="3">
              <a:lnSpc>
                <a:spcPts val="4198"/>
              </a:lnSpc>
              <a:buFont typeface="Arial"/>
              <a:buChar char="￭"/>
            </a:pPr>
            <a:r>
              <a:rPr lang="en-US" sz="3000">
                <a:solidFill>
                  <a:srgbClr val="000000">
                    <a:alpha val="80000"/>
                  </a:srgbClr>
                </a:solidFill>
                <a:latin typeface="Poppins"/>
                <a:ea typeface="Poppins"/>
                <a:cs typeface="Poppins"/>
                <a:sym typeface="Poppins"/>
              </a:rPr>
              <a:t>Prepares students for advanced engineering.</a:t>
            </a:r>
          </a:p>
        </p:txBody>
      </p:sp>
      <p:sp>
        <p:nvSpPr>
          <p:cNvPr name="TextBox 4" id="4"/>
          <p:cNvSpPr txBox="true"/>
          <p:nvPr/>
        </p:nvSpPr>
        <p:spPr>
          <a:xfrm rot="0">
            <a:off x="10364553" y="2518781"/>
            <a:ext cx="7226141" cy="855345"/>
          </a:xfrm>
          <a:prstGeom prst="rect">
            <a:avLst/>
          </a:prstGeom>
        </p:spPr>
        <p:txBody>
          <a:bodyPr anchor="t" rtlCol="false" tIns="0" lIns="0" bIns="0" rIns="0">
            <a:spAutoFit/>
          </a:bodyPr>
          <a:lstStyle/>
          <a:p>
            <a:pPr algn="l">
              <a:lnSpc>
                <a:spcPts val="7560"/>
              </a:lnSpc>
            </a:pPr>
            <a:r>
              <a:rPr lang="en-US" sz="7200" b="true">
                <a:solidFill>
                  <a:srgbClr val="17726D"/>
                </a:solidFill>
                <a:latin typeface="Inter Bold"/>
                <a:ea typeface="Inter Bold"/>
                <a:cs typeface="Inter Bold"/>
                <a:sym typeface="Inter Bold"/>
              </a:rPr>
              <a:t>SIGNIFICANCE </a:t>
            </a:r>
          </a:p>
        </p:txBody>
      </p:sp>
      <p:sp>
        <p:nvSpPr>
          <p:cNvPr name="TextBox 5" id="5"/>
          <p:cNvSpPr txBox="true"/>
          <p:nvPr/>
        </p:nvSpPr>
        <p:spPr>
          <a:xfrm rot="0">
            <a:off x="9818294" y="4434030"/>
            <a:ext cx="7512110" cy="3143221"/>
          </a:xfrm>
          <a:prstGeom prst="rect">
            <a:avLst/>
          </a:prstGeom>
        </p:spPr>
        <p:txBody>
          <a:bodyPr anchor="t" rtlCol="false" tIns="0" lIns="0" bIns="0" rIns="0">
            <a:spAutoFit/>
          </a:bodyPr>
          <a:lstStyle/>
          <a:p>
            <a:pPr algn="l" marL="819038" indent="-204759" lvl="3">
              <a:lnSpc>
                <a:spcPts val="4199"/>
              </a:lnSpc>
              <a:buFont typeface="Arial"/>
              <a:buChar char="￭"/>
            </a:pPr>
            <a:r>
              <a:rPr lang="en-US" sz="2998">
                <a:solidFill>
                  <a:srgbClr val="000000">
                    <a:alpha val="80000"/>
                  </a:srgbClr>
                </a:solidFill>
                <a:latin typeface="Poppins"/>
                <a:ea typeface="Poppins"/>
                <a:cs typeface="Poppins"/>
                <a:sym typeface="Poppins"/>
              </a:rPr>
              <a:t>Improves conceptual clarity and learner confidence</a:t>
            </a:r>
          </a:p>
          <a:p>
            <a:pPr algn="l" marL="819038" indent="-204759" lvl="3">
              <a:lnSpc>
                <a:spcPts val="4199"/>
              </a:lnSpc>
              <a:buFont typeface="Arial"/>
              <a:buChar char="￭"/>
            </a:pPr>
            <a:r>
              <a:rPr lang="en-US" sz="2998">
                <a:solidFill>
                  <a:srgbClr val="000000">
                    <a:alpha val="80000"/>
                  </a:srgbClr>
                </a:solidFill>
                <a:latin typeface="Poppins"/>
                <a:ea typeface="Poppins"/>
                <a:cs typeface="Poppins"/>
                <a:sym typeface="Poppins"/>
              </a:rPr>
              <a:t>Builds a strong foundation for advanced aerospace studies.</a:t>
            </a:r>
          </a:p>
          <a:p>
            <a:pPr algn="l" marL="819038" indent="-204759" lvl="3">
              <a:lnSpc>
                <a:spcPts val="4199"/>
              </a:lnSpc>
              <a:buFont typeface="Arial"/>
              <a:buChar char="￭"/>
            </a:pPr>
            <a:r>
              <a:rPr lang="en-US" sz="2998">
                <a:solidFill>
                  <a:srgbClr val="000000">
                    <a:alpha val="80000"/>
                  </a:srgbClr>
                </a:solidFill>
                <a:latin typeface="Poppins"/>
                <a:ea typeface="Poppins"/>
                <a:cs typeface="Poppins"/>
                <a:sym typeface="Poppins"/>
              </a:rPr>
              <a:t>Prepares students for advanced concepts.</a:t>
            </a:r>
          </a:p>
        </p:txBody>
      </p:sp>
      <p:grpSp>
        <p:nvGrpSpPr>
          <p:cNvPr name="Group 6" id="6"/>
          <p:cNvGrpSpPr/>
          <p:nvPr/>
        </p:nvGrpSpPr>
        <p:grpSpPr>
          <a:xfrm rot="0">
            <a:off x="9345435" y="4112543"/>
            <a:ext cx="76200" cy="3832727"/>
            <a:chOff x="0" y="0"/>
            <a:chExt cx="101600" cy="5110302"/>
          </a:xfrm>
        </p:grpSpPr>
        <p:sp>
          <p:nvSpPr>
            <p:cNvPr name="Freeform 7" id="7"/>
            <p:cNvSpPr/>
            <p:nvPr/>
          </p:nvSpPr>
          <p:spPr>
            <a:xfrm flipH="false" flipV="false" rot="0">
              <a:off x="0" y="50800"/>
              <a:ext cx="101600" cy="5008753"/>
            </a:xfrm>
            <a:custGeom>
              <a:avLst/>
              <a:gdLst/>
              <a:ahLst/>
              <a:cxnLst/>
              <a:rect r="r" b="b" t="t" l="l"/>
              <a:pathLst>
                <a:path h="5008753" w="101600">
                  <a:moveTo>
                    <a:pt x="101600" y="0"/>
                  </a:moveTo>
                  <a:lnTo>
                    <a:pt x="101600" y="5008753"/>
                  </a:lnTo>
                  <a:lnTo>
                    <a:pt x="0" y="5008753"/>
                  </a:lnTo>
                  <a:lnTo>
                    <a:pt x="0" y="0"/>
                  </a:lnTo>
                  <a:close/>
                </a:path>
              </a:pathLst>
            </a:custGeom>
            <a:solidFill>
              <a:srgbClr val="EAE4D2"/>
            </a:solidFill>
            <a:ln w="12700">
              <a:solidFill>
                <a:srgbClr val="000000"/>
              </a:solidFill>
            </a:ln>
          </p:spPr>
        </p:sp>
      </p:grpSp>
      <p:sp>
        <p:nvSpPr>
          <p:cNvPr name="TextBox 8" id="8"/>
          <p:cNvSpPr txBox="true"/>
          <p:nvPr/>
        </p:nvSpPr>
        <p:spPr>
          <a:xfrm rot="0">
            <a:off x="16358711" y="9220733"/>
            <a:ext cx="633451" cy="488947"/>
          </a:xfrm>
          <a:prstGeom prst="rect">
            <a:avLst/>
          </a:prstGeom>
        </p:spPr>
        <p:txBody>
          <a:bodyPr anchor="t" rtlCol="false" tIns="0" lIns="0" bIns="0" rIns="0">
            <a:spAutoFit/>
          </a:bodyPr>
          <a:lstStyle/>
          <a:p>
            <a:pPr algn="l">
              <a:lnSpc>
                <a:spcPts val="3359"/>
              </a:lnSpc>
            </a:pPr>
            <a:r>
              <a:rPr lang="en-US" sz="2799">
                <a:solidFill>
                  <a:srgbClr val="000000"/>
                </a:solidFill>
                <a:latin typeface="Arial"/>
                <a:ea typeface="Arial"/>
                <a:cs typeface="Arial"/>
                <a:sym typeface="Arial"/>
              </a:rPr>
              <a:t>10</a:t>
            </a:r>
          </a:p>
        </p:txBody>
      </p:sp>
      <p:grpSp>
        <p:nvGrpSpPr>
          <p:cNvPr name="Group 9" id="9"/>
          <p:cNvGrpSpPr/>
          <p:nvPr/>
        </p:nvGrpSpPr>
        <p:grpSpPr>
          <a:xfrm rot="0">
            <a:off x="14540255" y="641899"/>
            <a:ext cx="3471329" cy="773611"/>
            <a:chOff x="0" y="0"/>
            <a:chExt cx="4628439" cy="1031481"/>
          </a:xfrm>
        </p:grpSpPr>
        <p:sp>
          <p:nvSpPr>
            <p:cNvPr name="Freeform 10" id="10"/>
            <p:cNvSpPr/>
            <p:nvPr/>
          </p:nvSpPr>
          <p:spPr>
            <a:xfrm flipH="false" flipV="false" rot="0">
              <a:off x="0" y="0"/>
              <a:ext cx="4628388" cy="1031494"/>
            </a:xfrm>
            <a:custGeom>
              <a:avLst/>
              <a:gdLst/>
              <a:ahLst/>
              <a:cxnLst/>
              <a:rect r="r" b="b" t="t" l="l"/>
              <a:pathLst>
                <a:path h="1031494" w="4628388">
                  <a:moveTo>
                    <a:pt x="0" y="0"/>
                  </a:moveTo>
                  <a:lnTo>
                    <a:pt x="4628388" y="0"/>
                  </a:lnTo>
                  <a:lnTo>
                    <a:pt x="4628388" y="1031494"/>
                  </a:lnTo>
                  <a:lnTo>
                    <a:pt x="0" y="1031494"/>
                  </a:lnTo>
                  <a:lnTo>
                    <a:pt x="0" y="0"/>
                  </a:lnTo>
                  <a:close/>
                </a:path>
              </a:pathLst>
            </a:custGeom>
            <a:blipFill>
              <a:blip r:embed="rId2"/>
              <a:stretch>
                <a:fillRect l="0" t="0" r="-1" b="1"/>
              </a:stretch>
            </a:blipFill>
          </p:spPr>
        </p:sp>
      </p:grpSp>
      <p:grpSp>
        <p:nvGrpSpPr>
          <p:cNvPr name="Group 11" id="11"/>
          <p:cNvGrpSpPr/>
          <p:nvPr/>
        </p:nvGrpSpPr>
        <p:grpSpPr>
          <a:xfrm rot="0">
            <a:off x="1074658" y="593769"/>
            <a:ext cx="3040847" cy="1000277"/>
            <a:chOff x="0" y="0"/>
            <a:chExt cx="4054462" cy="1333703"/>
          </a:xfrm>
        </p:grpSpPr>
        <p:sp>
          <p:nvSpPr>
            <p:cNvPr name="Freeform 12" id="12"/>
            <p:cNvSpPr/>
            <p:nvPr/>
          </p:nvSpPr>
          <p:spPr>
            <a:xfrm flipH="false" flipV="false" rot="0">
              <a:off x="0" y="0"/>
              <a:ext cx="4054475" cy="1333754"/>
            </a:xfrm>
            <a:custGeom>
              <a:avLst/>
              <a:gdLst/>
              <a:ahLst/>
              <a:cxnLst/>
              <a:rect r="r" b="b" t="t" l="l"/>
              <a:pathLst>
                <a:path h="1333754" w="4054475">
                  <a:moveTo>
                    <a:pt x="0" y="0"/>
                  </a:moveTo>
                  <a:lnTo>
                    <a:pt x="4054475" y="0"/>
                  </a:lnTo>
                  <a:lnTo>
                    <a:pt x="4054475" y="1333754"/>
                  </a:lnTo>
                  <a:lnTo>
                    <a:pt x="0" y="1333754"/>
                  </a:lnTo>
                  <a:lnTo>
                    <a:pt x="0" y="0"/>
                  </a:lnTo>
                  <a:close/>
                </a:path>
              </a:pathLst>
            </a:custGeom>
            <a:blipFill>
              <a:blip r:embed="rId3"/>
              <a:stretch>
                <a:fillRect l="0" t="0" r="0" b="3"/>
              </a:stretch>
            </a:blipFill>
          </p:spPr>
        </p:sp>
      </p:grpSp>
    </p:spTree>
  </p:cSld>
  <p:clrMapOvr>
    <a:masterClrMapping/>
  </p:clrMapOvr>
  <p:transition spd="fast">
    <p:wipe dir="l"/>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947861" y="4496890"/>
            <a:ext cx="9522820" cy="9522820"/>
          </a:xfrm>
          <a:custGeom>
            <a:avLst/>
            <a:gdLst/>
            <a:ahLst/>
            <a:cxnLst/>
            <a:rect r="r" b="b" t="t" l="l"/>
            <a:pathLst>
              <a:path h="9522820" w="9522820">
                <a:moveTo>
                  <a:pt x="0" y="0"/>
                </a:moveTo>
                <a:lnTo>
                  <a:pt x="9522820" y="0"/>
                </a:lnTo>
                <a:lnTo>
                  <a:pt x="9522820" y="9522820"/>
                </a:lnTo>
                <a:lnTo>
                  <a:pt x="0" y="95228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255434" y="1884681"/>
            <a:ext cx="9777133" cy="1676251"/>
          </a:xfrm>
          <a:custGeom>
            <a:avLst/>
            <a:gdLst/>
            <a:ahLst/>
            <a:cxnLst/>
            <a:rect r="r" b="b" t="t" l="l"/>
            <a:pathLst>
              <a:path h="1676251" w="9777133">
                <a:moveTo>
                  <a:pt x="0" y="0"/>
                </a:moveTo>
                <a:lnTo>
                  <a:pt x="9777132" y="0"/>
                </a:lnTo>
                <a:lnTo>
                  <a:pt x="9777132" y="1676252"/>
                </a:lnTo>
                <a:lnTo>
                  <a:pt x="0" y="16762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286783" y="2257163"/>
            <a:ext cx="7714435" cy="1228446"/>
          </a:xfrm>
          <a:prstGeom prst="rect">
            <a:avLst/>
          </a:prstGeom>
        </p:spPr>
        <p:txBody>
          <a:bodyPr anchor="t" rtlCol="false" tIns="0" lIns="0" bIns="0" rIns="0">
            <a:spAutoFit/>
          </a:bodyPr>
          <a:lstStyle/>
          <a:p>
            <a:pPr algn="l">
              <a:lnSpc>
                <a:spcPts val="9433"/>
              </a:lnSpc>
            </a:pPr>
            <a:r>
              <a:rPr lang="en-US" sz="8984" b="true">
                <a:solidFill>
                  <a:srgbClr val="FFFFFF"/>
                </a:solidFill>
                <a:latin typeface="Inter Bold"/>
                <a:ea typeface="Inter Bold"/>
                <a:cs typeface="Inter Bold"/>
                <a:sym typeface="Inter Bold"/>
              </a:rPr>
              <a:t>CONCLUSION </a:t>
            </a:r>
          </a:p>
        </p:txBody>
      </p:sp>
      <p:sp>
        <p:nvSpPr>
          <p:cNvPr name="TextBox 5" id="5"/>
          <p:cNvSpPr txBox="true"/>
          <p:nvPr/>
        </p:nvSpPr>
        <p:spPr>
          <a:xfrm rot="0">
            <a:off x="1466850" y="4954810"/>
            <a:ext cx="15354300" cy="2349513"/>
          </a:xfrm>
          <a:prstGeom prst="rect">
            <a:avLst/>
          </a:prstGeom>
        </p:spPr>
        <p:txBody>
          <a:bodyPr anchor="t" rtlCol="false" tIns="0" lIns="0" bIns="0" rIns="0">
            <a:spAutoFit/>
          </a:bodyPr>
          <a:lstStyle/>
          <a:p>
            <a:pPr algn="just">
              <a:lnSpc>
                <a:spcPts val="3684"/>
              </a:lnSpc>
            </a:pPr>
            <a:r>
              <a:rPr lang="en-US" sz="2799">
                <a:solidFill>
                  <a:srgbClr val="000000"/>
                </a:solidFill>
                <a:latin typeface="Poppins"/>
                <a:ea typeface="Poppins"/>
                <a:cs typeface="Poppins"/>
                <a:sym typeface="Poppins"/>
              </a:rPr>
              <a:t>Using real engine images and visual airflow stages—compression, combustion, and exhaust—alongside theory helps students better visualize thrust generation. Connecting equations to actual aircraft performance simplifies complex propulsion concepts and improves understanding, clarity, and confidence.</a:t>
            </a:r>
          </a:p>
          <a:p>
            <a:pPr algn="just">
              <a:lnSpc>
                <a:spcPts val="3684"/>
              </a:lnSpc>
            </a:pPr>
          </a:p>
        </p:txBody>
      </p:sp>
      <p:sp>
        <p:nvSpPr>
          <p:cNvPr name="TextBox 6" id="6"/>
          <p:cNvSpPr txBox="true"/>
          <p:nvPr/>
        </p:nvSpPr>
        <p:spPr>
          <a:xfrm rot="0">
            <a:off x="3647308" y="8171098"/>
            <a:ext cx="10993384" cy="590550"/>
          </a:xfrm>
          <a:prstGeom prst="rect">
            <a:avLst/>
          </a:prstGeom>
        </p:spPr>
        <p:txBody>
          <a:bodyPr anchor="t" rtlCol="false" tIns="0" lIns="0" bIns="0" rIns="0">
            <a:spAutoFit/>
          </a:bodyPr>
          <a:lstStyle/>
          <a:p>
            <a:pPr algn="l">
              <a:lnSpc>
                <a:spcPts val="4199"/>
              </a:lnSpc>
            </a:pPr>
            <a:r>
              <a:rPr lang="en-US" b="true" sz="3499" i="true">
                <a:solidFill>
                  <a:srgbClr val="000000"/>
                </a:solidFill>
                <a:latin typeface="Calibri (MS) Bold Italics"/>
                <a:ea typeface="Calibri (MS) Bold Italics"/>
                <a:cs typeface="Calibri (MS) Bold Italics"/>
                <a:sym typeface="Calibri (MS) Bold Italics"/>
              </a:rPr>
              <a:t>“PropulseAI – shaping the future of propulsion learning"</a:t>
            </a:r>
          </a:p>
        </p:txBody>
      </p:sp>
      <p:sp>
        <p:nvSpPr>
          <p:cNvPr name="TextBox 7" id="7"/>
          <p:cNvSpPr txBox="true"/>
          <p:nvPr/>
        </p:nvSpPr>
        <p:spPr>
          <a:xfrm rot="0">
            <a:off x="16358711" y="9220733"/>
            <a:ext cx="633451" cy="488947"/>
          </a:xfrm>
          <a:prstGeom prst="rect">
            <a:avLst/>
          </a:prstGeom>
        </p:spPr>
        <p:txBody>
          <a:bodyPr anchor="t" rtlCol="false" tIns="0" lIns="0" bIns="0" rIns="0">
            <a:spAutoFit/>
          </a:bodyPr>
          <a:lstStyle/>
          <a:p>
            <a:pPr algn="l">
              <a:lnSpc>
                <a:spcPts val="3359"/>
              </a:lnSpc>
            </a:pPr>
            <a:r>
              <a:rPr lang="en-US" sz="2799">
                <a:solidFill>
                  <a:srgbClr val="000000"/>
                </a:solidFill>
                <a:latin typeface="Arial"/>
                <a:ea typeface="Arial"/>
                <a:cs typeface="Arial"/>
                <a:sym typeface="Arial"/>
              </a:rPr>
              <a:t>11</a:t>
            </a:r>
          </a:p>
        </p:txBody>
      </p:sp>
      <p:grpSp>
        <p:nvGrpSpPr>
          <p:cNvPr name="Group 8" id="8"/>
          <p:cNvGrpSpPr/>
          <p:nvPr/>
        </p:nvGrpSpPr>
        <p:grpSpPr>
          <a:xfrm rot="0">
            <a:off x="14540255" y="641899"/>
            <a:ext cx="3471329" cy="773611"/>
            <a:chOff x="0" y="0"/>
            <a:chExt cx="4628439" cy="1031481"/>
          </a:xfrm>
        </p:grpSpPr>
        <p:sp>
          <p:nvSpPr>
            <p:cNvPr name="Freeform 9" id="9"/>
            <p:cNvSpPr/>
            <p:nvPr/>
          </p:nvSpPr>
          <p:spPr>
            <a:xfrm flipH="false" flipV="false" rot="0">
              <a:off x="0" y="0"/>
              <a:ext cx="4628388" cy="1031494"/>
            </a:xfrm>
            <a:custGeom>
              <a:avLst/>
              <a:gdLst/>
              <a:ahLst/>
              <a:cxnLst/>
              <a:rect r="r" b="b" t="t" l="l"/>
              <a:pathLst>
                <a:path h="1031494" w="4628388">
                  <a:moveTo>
                    <a:pt x="0" y="0"/>
                  </a:moveTo>
                  <a:lnTo>
                    <a:pt x="4628388" y="0"/>
                  </a:lnTo>
                  <a:lnTo>
                    <a:pt x="4628388" y="1031494"/>
                  </a:lnTo>
                  <a:lnTo>
                    <a:pt x="0" y="1031494"/>
                  </a:lnTo>
                  <a:lnTo>
                    <a:pt x="0" y="0"/>
                  </a:lnTo>
                  <a:close/>
                </a:path>
              </a:pathLst>
            </a:custGeom>
            <a:blipFill>
              <a:blip r:embed="rId6"/>
              <a:stretch>
                <a:fillRect l="0" t="0" r="-1" b="1"/>
              </a:stretch>
            </a:blipFill>
          </p:spPr>
        </p:sp>
      </p:grpSp>
      <p:grpSp>
        <p:nvGrpSpPr>
          <p:cNvPr name="Group 10" id="10"/>
          <p:cNvGrpSpPr/>
          <p:nvPr/>
        </p:nvGrpSpPr>
        <p:grpSpPr>
          <a:xfrm rot="0">
            <a:off x="1074658" y="593769"/>
            <a:ext cx="3040847" cy="1000277"/>
            <a:chOff x="0" y="0"/>
            <a:chExt cx="4054462" cy="1333703"/>
          </a:xfrm>
        </p:grpSpPr>
        <p:sp>
          <p:nvSpPr>
            <p:cNvPr name="Freeform 11" id="11"/>
            <p:cNvSpPr/>
            <p:nvPr/>
          </p:nvSpPr>
          <p:spPr>
            <a:xfrm flipH="false" flipV="false" rot="0">
              <a:off x="0" y="0"/>
              <a:ext cx="4054475" cy="1333754"/>
            </a:xfrm>
            <a:custGeom>
              <a:avLst/>
              <a:gdLst/>
              <a:ahLst/>
              <a:cxnLst/>
              <a:rect r="r" b="b" t="t" l="l"/>
              <a:pathLst>
                <a:path h="1333754" w="4054475">
                  <a:moveTo>
                    <a:pt x="0" y="0"/>
                  </a:moveTo>
                  <a:lnTo>
                    <a:pt x="4054475" y="0"/>
                  </a:lnTo>
                  <a:lnTo>
                    <a:pt x="4054475" y="1333754"/>
                  </a:lnTo>
                  <a:lnTo>
                    <a:pt x="0" y="1333754"/>
                  </a:lnTo>
                  <a:lnTo>
                    <a:pt x="0" y="0"/>
                  </a:lnTo>
                  <a:close/>
                </a:path>
              </a:pathLst>
            </a:custGeom>
            <a:blipFill>
              <a:blip r:embed="rId7"/>
              <a:stretch>
                <a:fillRect l="0" t="0" r="0" b="3"/>
              </a:stretch>
            </a:blipFill>
          </p:spPr>
        </p:sp>
      </p:grpSp>
    </p:spTree>
  </p:cSld>
  <p:clrMapOvr>
    <a:masterClrMapping/>
  </p:clrMapOvr>
  <p:transition spd="fast">
    <p:wipe dir="l"/>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275920" y="793766"/>
            <a:ext cx="633546" cy="300142"/>
            <a:chOff x="0" y="0"/>
            <a:chExt cx="844728" cy="400190"/>
          </a:xfrm>
        </p:grpSpPr>
        <p:sp>
          <p:nvSpPr>
            <p:cNvPr name="Freeform 3" id="3"/>
            <p:cNvSpPr/>
            <p:nvPr/>
          </p:nvSpPr>
          <p:spPr>
            <a:xfrm flipH="false" flipV="false" rot="0">
              <a:off x="0" y="0"/>
              <a:ext cx="844677" cy="400177"/>
            </a:xfrm>
            <a:custGeom>
              <a:avLst/>
              <a:gdLst/>
              <a:ahLst/>
              <a:cxnLst/>
              <a:rect r="r" b="b" t="t" l="l"/>
              <a:pathLst>
                <a:path h="400177" w="844677">
                  <a:moveTo>
                    <a:pt x="0" y="0"/>
                  </a:moveTo>
                  <a:lnTo>
                    <a:pt x="844677" y="0"/>
                  </a:lnTo>
                  <a:lnTo>
                    <a:pt x="844677" y="400177"/>
                  </a:lnTo>
                  <a:lnTo>
                    <a:pt x="0" y="400177"/>
                  </a:lnTo>
                  <a:lnTo>
                    <a:pt x="0" y="0"/>
                  </a:lnTo>
                  <a:close/>
                </a:path>
              </a:pathLst>
            </a:custGeom>
            <a:blipFill>
              <a:blip r:embed="rId2"/>
              <a:stretch>
                <a:fillRect l="-31" t="0" r="-37" b="-3"/>
              </a:stretch>
            </a:blipFill>
          </p:spPr>
        </p:sp>
      </p:grpSp>
      <p:sp>
        <p:nvSpPr>
          <p:cNvPr name="TextBox 4" id="4"/>
          <p:cNvSpPr txBox="true"/>
          <p:nvPr/>
        </p:nvSpPr>
        <p:spPr>
          <a:xfrm rot="0">
            <a:off x="2936491" y="3292703"/>
            <a:ext cx="12415018" cy="3073146"/>
          </a:xfrm>
          <a:prstGeom prst="rect">
            <a:avLst/>
          </a:prstGeom>
        </p:spPr>
        <p:txBody>
          <a:bodyPr anchor="t" rtlCol="false" tIns="0" lIns="0" bIns="0" rIns="0">
            <a:spAutoFit/>
          </a:bodyPr>
          <a:lstStyle/>
          <a:p>
            <a:pPr algn="l">
              <a:lnSpc>
                <a:spcPts val="21873"/>
              </a:lnSpc>
            </a:pPr>
            <a:r>
              <a:rPr lang="en-US" sz="15624" b="true">
                <a:solidFill>
                  <a:srgbClr val="17726D"/>
                </a:solidFill>
                <a:latin typeface="Inter Bold"/>
                <a:ea typeface="Inter Bold"/>
                <a:cs typeface="Inter Bold"/>
                <a:sym typeface="Inter Bold"/>
              </a:rPr>
              <a:t>THANK YOU</a:t>
            </a:r>
          </a:p>
        </p:txBody>
      </p:sp>
      <p:sp>
        <p:nvSpPr>
          <p:cNvPr name="TextBox 5" id="5"/>
          <p:cNvSpPr txBox="true"/>
          <p:nvPr/>
        </p:nvSpPr>
        <p:spPr>
          <a:xfrm rot="0">
            <a:off x="16358711" y="9220733"/>
            <a:ext cx="633451" cy="488947"/>
          </a:xfrm>
          <a:prstGeom prst="rect">
            <a:avLst/>
          </a:prstGeom>
        </p:spPr>
        <p:txBody>
          <a:bodyPr anchor="t" rtlCol="false" tIns="0" lIns="0" bIns="0" rIns="0">
            <a:spAutoFit/>
          </a:bodyPr>
          <a:lstStyle/>
          <a:p>
            <a:pPr algn="l">
              <a:lnSpc>
                <a:spcPts val="3359"/>
              </a:lnSpc>
            </a:pPr>
            <a:r>
              <a:rPr lang="en-US" sz="2799">
                <a:solidFill>
                  <a:srgbClr val="000000"/>
                </a:solidFill>
                <a:latin typeface="Arial"/>
                <a:ea typeface="Arial"/>
                <a:cs typeface="Arial"/>
                <a:sym typeface="Arial"/>
              </a:rPr>
              <a:t>12</a:t>
            </a:r>
          </a:p>
        </p:txBody>
      </p:sp>
      <p:grpSp>
        <p:nvGrpSpPr>
          <p:cNvPr name="Group 6" id="6"/>
          <p:cNvGrpSpPr/>
          <p:nvPr/>
        </p:nvGrpSpPr>
        <p:grpSpPr>
          <a:xfrm rot="0">
            <a:off x="5638982" y="6105610"/>
            <a:ext cx="7010036" cy="120632"/>
            <a:chOff x="0" y="0"/>
            <a:chExt cx="5904078" cy="101600"/>
          </a:xfrm>
        </p:grpSpPr>
        <p:sp>
          <p:nvSpPr>
            <p:cNvPr name="Freeform 7" id="7"/>
            <p:cNvSpPr/>
            <p:nvPr/>
          </p:nvSpPr>
          <p:spPr>
            <a:xfrm flipH="false" flipV="false" rot="0">
              <a:off x="50800" y="0"/>
              <a:ext cx="5802503" cy="101600"/>
            </a:xfrm>
            <a:custGeom>
              <a:avLst/>
              <a:gdLst/>
              <a:ahLst/>
              <a:cxnLst/>
              <a:rect r="r" b="b" t="t" l="l"/>
              <a:pathLst>
                <a:path h="101600" w="5802503">
                  <a:moveTo>
                    <a:pt x="0" y="0"/>
                  </a:moveTo>
                  <a:lnTo>
                    <a:pt x="5802503" y="0"/>
                  </a:lnTo>
                  <a:lnTo>
                    <a:pt x="5802503" y="101600"/>
                  </a:lnTo>
                  <a:lnTo>
                    <a:pt x="0" y="101600"/>
                  </a:lnTo>
                  <a:close/>
                </a:path>
              </a:pathLst>
            </a:custGeom>
            <a:solidFill>
              <a:srgbClr val="EAE4D2"/>
            </a:solidFill>
            <a:ln w="12700">
              <a:solidFill>
                <a:srgbClr val="000000"/>
              </a:solidFill>
            </a:ln>
          </p:spPr>
        </p:sp>
      </p:grpSp>
      <p:grpSp>
        <p:nvGrpSpPr>
          <p:cNvPr name="Group 8" id="8"/>
          <p:cNvGrpSpPr/>
          <p:nvPr/>
        </p:nvGrpSpPr>
        <p:grpSpPr>
          <a:xfrm rot="0">
            <a:off x="14540255" y="641899"/>
            <a:ext cx="3471329" cy="773611"/>
            <a:chOff x="0" y="0"/>
            <a:chExt cx="4628439" cy="1031481"/>
          </a:xfrm>
        </p:grpSpPr>
        <p:sp>
          <p:nvSpPr>
            <p:cNvPr name="Freeform 9" id="9"/>
            <p:cNvSpPr/>
            <p:nvPr/>
          </p:nvSpPr>
          <p:spPr>
            <a:xfrm flipH="false" flipV="false" rot="0">
              <a:off x="0" y="0"/>
              <a:ext cx="4628388" cy="1031494"/>
            </a:xfrm>
            <a:custGeom>
              <a:avLst/>
              <a:gdLst/>
              <a:ahLst/>
              <a:cxnLst/>
              <a:rect r="r" b="b" t="t" l="l"/>
              <a:pathLst>
                <a:path h="1031494" w="4628388">
                  <a:moveTo>
                    <a:pt x="0" y="0"/>
                  </a:moveTo>
                  <a:lnTo>
                    <a:pt x="4628388" y="0"/>
                  </a:lnTo>
                  <a:lnTo>
                    <a:pt x="4628388" y="1031494"/>
                  </a:lnTo>
                  <a:lnTo>
                    <a:pt x="0" y="1031494"/>
                  </a:lnTo>
                  <a:lnTo>
                    <a:pt x="0" y="0"/>
                  </a:lnTo>
                  <a:close/>
                </a:path>
              </a:pathLst>
            </a:custGeom>
            <a:blipFill>
              <a:blip r:embed="rId3"/>
              <a:stretch>
                <a:fillRect l="0" t="0" r="-1" b="1"/>
              </a:stretch>
            </a:blipFill>
          </p:spPr>
        </p:sp>
      </p:grpSp>
      <p:grpSp>
        <p:nvGrpSpPr>
          <p:cNvPr name="Group 10" id="10"/>
          <p:cNvGrpSpPr/>
          <p:nvPr/>
        </p:nvGrpSpPr>
        <p:grpSpPr>
          <a:xfrm rot="0">
            <a:off x="1074658" y="593769"/>
            <a:ext cx="3040847" cy="1000277"/>
            <a:chOff x="0" y="0"/>
            <a:chExt cx="4054462" cy="1333703"/>
          </a:xfrm>
        </p:grpSpPr>
        <p:sp>
          <p:nvSpPr>
            <p:cNvPr name="Freeform 11" id="11"/>
            <p:cNvSpPr/>
            <p:nvPr/>
          </p:nvSpPr>
          <p:spPr>
            <a:xfrm flipH="false" flipV="false" rot="0">
              <a:off x="0" y="0"/>
              <a:ext cx="4054475" cy="1333754"/>
            </a:xfrm>
            <a:custGeom>
              <a:avLst/>
              <a:gdLst/>
              <a:ahLst/>
              <a:cxnLst/>
              <a:rect r="r" b="b" t="t" l="l"/>
              <a:pathLst>
                <a:path h="1333754" w="4054475">
                  <a:moveTo>
                    <a:pt x="0" y="0"/>
                  </a:moveTo>
                  <a:lnTo>
                    <a:pt x="4054475" y="0"/>
                  </a:lnTo>
                  <a:lnTo>
                    <a:pt x="4054475" y="1333754"/>
                  </a:lnTo>
                  <a:lnTo>
                    <a:pt x="0" y="1333754"/>
                  </a:lnTo>
                  <a:lnTo>
                    <a:pt x="0" y="0"/>
                  </a:lnTo>
                  <a:close/>
                </a:path>
              </a:pathLst>
            </a:custGeom>
            <a:blipFill>
              <a:blip r:embed="rId4"/>
              <a:stretch>
                <a:fillRect l="0" t="0" r="0" b="3"/>
              </a:stretch>
            </a:blipFill>
          </p:spPr>
        </p:sp>
      </p:grpSp>
    </p:spTree>
  </p:cSld>
  <p:clrMapOvr>
    <a:masterClrMapping/>
  </p:clrMapOvr>
  <p:transition spd="fast">
    <p:wipe dir="l"/>
  </p:transition>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510495"/>
            <a:ext cx="4861203" cy="8066313"/>
          </a:xfrm>
          <a:custGeom>
            <a:avLst/>
            <a:gdLst/>
            <a:ahLst/>
            <a:cxnLst/>
            <a:rect r="r" b="b" t="t" l="l"/>
            <a:pathLst>
              <a:path h="8066313" w="4861203">
                <a:moveTo>
                  <a:pt x="0" y="0"/>
                </a:moveTo>
                <a:lnTo>
                  <a:pt x="4861203" y="0"/>
                </a:lnTo>
                <a:lnTo>
                  <a:pt x="4861203" y="8066313"/>
                </a:lnTo>
                <a:lnTo>
                  <a:pt x="0" y="80663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306979" y="2454827"/>
            <a:ext cx="4428058" cy="76200"/>
            <a:chOff x="0" y="0"/>
            <a:chExt cx="5904078" cy="101600"/>
          </a:xfrm>
        </p:grpSpPr>
        <p:sp>
          <p:nvSpPr>
            <p:cNvPr name="Freeform 4" id="4"/>
            <p:cNvSpPr/>
            <p:nvPr/>
          </p:nvSpPr>
          <p:spPr>
            <a:xfrm flipH="false" flipV="false" rot="0">
              <a:off x="50800" y="0"/>
              <a:ext cx="5802503" cy="101600"/>
            </a:xfrm>
            <a:custGeom>
              <a:avLst/>
              <a:gdLst/>
              <a:ahLst/>
              <a:cxnLst/>
              <a:rect r="r" b="b" t="t" l="l"/>
              <a:pathLst>
                <a:path h="101600" w="5802503">
                  <a:moveTo>
                    <a:pt x="0" y="0"/>
                  </a:moveTo>
                  <a:lnTo>
                    <a:pt x="5802503" y="0"/>
                  </a:lnTo>
                  <a:lnTo>
                    <a:pt x="5802503" y="101600"/>
                  </a:lnTo>
                  <a:lnTo>
                    <a:pt x="0" y="101600"/>
                  </a:lnTo>
                  <a:close/>
                </a:path>
              </a:pathLst>
            </a:custGeom>
            <a:solidFill>
              <a:srgbClr val="EAE4D2"/>
            </a:solidFill>
            <a:ln w="12700">
              <a:solidFill>
                <a:srgbClr val="000000"/>
              </a:solidFill>
            </a:ln>
          </p:spPr>
        </p:sp>
      </p:grpSp>
      <p:sp>
        <p:nvSpPr>
          <p:cNvPr name="TextBox 5" id="5"/>
          <p:cNvSpPr txBox="true"/>
          <p:nvPr/>
        </p:nvSpPr>
        <p:spPr>
          <a:xfrm rot="0">
            <a:off x="8436907" y="1401905"/>
            <a:ext cx="8168202" cy="855345"/>
          </a:xfrm>
          <a:prstGeom prst="rect">
            <a:avLst/>
          </a:prstGeom>
        </p:spPr>
        <p:txBody>
          <a:bodyPr anchor="t" rtlCol="false" tIns="0" lIns="0" bIns="0" rIns="0">
            <a:spAutoFit/>
          </a:bodyPr>
          <a:lstStyle/>
          <a:p>
            <a:pPr algn="l">
              <a:lnSpc>
                <a:spcPts val="7560"/>
              </a:lnSpc>
            </a:pPr>
            <a:r>
              <a:rPr lang="en-US" sz="7200" b="true">
                <a:solidFill>
                  <a:srgbClr val="17726D"/>
                </a:solidFill>
                <a:latin typeface="Inter Bold"/>
                <a:ea typeface="Inter Bold"/>
                <a:cs typeface="Inter Bold"/>
                <a:sym typeface="Inter Bold"/>
              </a:rPr>
              <a:t>INTRODUCTION </a:t>
            </a:r>
          </a:p>
        </p:txBody>
      </p:sp>
      <p:sp>
        <p:nvSpPr>
          <p:cNvPr name="TextBox 6" id="6"/>
          <p:cNvSpPr txBox="true"/>
          <p:nvPr/>
        </p:nvSpPr>
        <p:spPr>
          <a:xfrm rot="0">
            <a:off x="8209074" y="3012269"/>
            <a:ext cx="8623868" cy="4942332"/>
          </a:xfrm>
          <a:prstGeom prst="rect">
            <a:avLst/>
          </a:prstGeom>
        </p:spPr>
        <p:txBody>
          <a:bodyPr anchor="t" rtlCol="false" tIns="0" lIns="0" bIns="0" rIns="0">
            <a:spAutoFit/>
          </a:bodyPr>
          <a:lstStyle/>
          <a:p>
            <a:pPr algn="l" marL="337820" indent="-168910" lvl="1">
              <a:lnSpc>
                <a:spcPts val="4223"/>
              </a:lnSpc>
              <a:buFont typeface="Arial"/>
              <a:buChar char="•"/>
            </a:pPr>
            <a:r>
              <a:rPr lang="en-US" sz="2799" spc="95">
                <a:solidFill>
                  <a:srgbClr val="000000"/>
                </a:solidFill>
                <a:latin typeface="Poppins"/>
                <a:ea typeface="Poppins"/>
                <a:cs typeface="Poppins"/>
                <a:sym typeface="Poppins"/>
              </a:rPr>
              <a:t>Propulsion is the science behind movement in engines.</a:t>
            </a:r>
          </a:p>
          <a:p>
            <a:pPr algn="l" marL="337820" indent="-168910" lvl="1">
              <a:lnSpc>
                <a:spcPts val="4223"/>
              </a:lnSpc>
              <a:buFont typeface="Arial"/>
              <a:buChar char="•"/>
            </a:pPr>
            <a:r>
              <a:rPr lang="en-US" sz="2799" spc="95">
                <a:solidFill>
                  <a:srgbClr val="000000"/>
                </a:solidFill>
                <a:latin typeface="Poppins"/>
                <a:ea typeface="Poppins"/>
                <a:cs typeface="Poppins"/>
                <a:sym typeface="Poppins"/>
              </a:rPr>
              <a:t>It is often difficult for beginners to understand.</a:t>
            </a:r>
          </a:p>
          <a:p>
            <a:pPr algn="l" marL="337820" indent="-168910" lvl="1">
              <a:lnSpc>
                <a:spcPts val="4223"/>
              </a:lnSpc>
              <a:buFont typeface="Arial"/>
              <a:buChar char="•"/>
            </a:pPr>
            <a:r>
              <a:rPr lang="en-US" sz="2799" spc="95">
                <a:solidFill>
                  <a:srgbClr val="000000"/>
                </a:solidFill>
                <a:latin typeface="Poppins"/>
                <a:ea typeface="Poppins"/>
                <a:cs typeface="Poppins"/>
                <a:sym typeface="Poppins"/>
              </a:rPr>
              <a:t>Traditional learning focuses on theory and formulas.</a:t>
            </a:r>
          </a:p>
          <a:p>
            <a:pPr algn="l" marL="337820" indent="-168910" lvl="1">
              <a:lnSpc>
                <a:spcPts val="4223"/>
              </a:lnSpc>
              <a:buFont typeface="Arial"/>
              <a:buChar char="•"/>
            </a:pPr>
            <a:r>
              <a:rPr lang="en-US" sz="2799" spc="95">
                <a:solidFill>
                  <a:srgbClr val="000000"/>
                </a:solidFill>
                <a:latin typeface="Poppins"/>
                <a:ea typeface="Poppins"/>
                <a:cs typeface="Poppins"/>
                <a:sym typeface="Poppins"/>
              </a:rPr>
              <a:t>This project aims to make propulsion simple and visual.</a:t>
            </a:r>
          </a:p>
          <a:p>
            <a:pPr algn="l" marL="337820" indent="-168910" lvl="1">
              <a:lnSpc>
                <a:spcPts val="4223"/>
              </a:lnSpc>
              <a:buFont typeface="Arial"/>
              <a:buChar char="•"/>
            </a:pPr>
            <a:r>
              <a:rPr lang="en-US" sz="2799" spc="95">
                <a:solidFill>
                  <a:srgbClr val="000000"/>
                </a:solidFill>
                <a:latin typeface="Poppins"/>
                <a:ea typeface="Poppins"/>
                <a:cs typeface="Poppins"/>
                <a:sym typeface="Poppins"/>
              </a:rPr>
              <a:t>PropulseAI helps users learn by seeing and interacting.</a:t>
            </a:r>
          </a:p>
        </p:txBody>
      </p:sp>
      <p:sp>
        <p:nvSpPr>
          <p:cNvPr name="Freeform 7" id="7" descr="A jet engine with a black background  AI-generated content may be incorrect."/>
          <p:cNvSpPr/>
          <p:nvPr/>
        </p:nvSpPr>
        <p:spPr>
          <a:xfrm flipH="false" flipV="false" rot="0">
            <a:off x="1259267" y="1028700"/>
            <a:ext cx="5773064" cy="6467218"/>
          </a:xfrm>
          <a:custGeom>
            <a:avLst/>
            <a:gdLst/>
            <a:ahLst/>
            <a:cxnLst/>
            <a:rect r="r" b="b" t="t" l="l"/>
            <a:pathLst>
              <a:path h="6467218" w="5773064">
                <a:moveTo>
                  <a:pt x="0" y="0"/>
                </a:moveTo>
                <a:lnTo>
                  <a:pt x="5773065" y="0"/>
                </a:lnTo>
                <a:lnTo>
                  <a:pt x="5773065" y="6467218"/>
                </a:lnTo>
                <a:lnTo>
                  <a:pt x="0" y="6467218"/>
                </a:lnTo>
                <a:lnTo>
                  <a:pt x="0" y="0"/>
                </a:lnTo>
                <a:close/>
              </a:path>
            </a:pathLst>
          </a:custGeom>
          <a:blipFill>
            <a:blip r:embed="rId4"/>
            <a:stretch>
              <a:fillRect l="0" t="0" r="0" b="0"/>
            </a:stretch>
          </a:blipFill>
        </p:spPr>
      </p:sp>
      <p:sp>
        <p:nvSpPr>
          <p:cNvPr name="TextBox 8" id="8"/>
          <p:cNvSpPr txBox="true"/>
          <p:nvPr/>
        </p:nvSpPr>
        <p:spPr>
          <a:xfrm rot="0">
            <a:off x="16358711" y="9192158"/>
            <a:ext cx="633451" cy="517522"/>
          </a:xfrm>
          <a:prstGeom prst="rect">
            <a:avLst/>
          </a:prstGeom>
        </p:spPr>
        <p:txBody>
          <a:bodyPr anchor="t" rtlCol="false" tIns="0" lIns="0" bIns="0" rIns="0">
            <a:spAutoFit/>
          </a:bodyPr>
          <a:lstStyle/>
          <a:p>
            <a:pPr algn="l">
              <a:lnSpc>
                <a:spcPts val="3359"/>
              </a:lnSpc>
            </a:pPr>
            <a:r>
              <a:rPr lang="en-US" sz="2799">
                <a:solidFill>
                  <a:srgbClr val="000000"/>
                </a:solidFill>
                <a:latin typeface="Calibri (MS)"/>
                <a:ea typeface="Calibri (MS)"/>
                <a:cs typeface="Calibri (MS)"/>
                <a:sym typeface="Calibri (MS)"/>
              </a:rPr>
              <a:t>02</a:t>
            </a:r>
          </a:p>
        </p:txBody>
      </p:sp>
      <p:sp>
        <p:nvSpPr>
          <p:cNvPr name="TextBox 9" id="9"/>
          <p:cNvSpPr txBox="true"/>
          <p:nvPr/>
        </p:nvSpPr>
        <p:spPr>
          <a:xfrm rot="0">
            <a:off x="1454815" y="7061018"/>
            <a:ext cx="1505188" cy="233608"/>
          </a:xfrm>
          <a:prstGeom prst="rect">
            <a:avLst/>
          </a:prstGeom>
        </p:spPr>
        <p:txBody>
          <a:bodyPr anchor="t" rtlCol="false" tIns="0" lIns="0" bIns="0" rIns="0">
            <a:spAutoFit/>
          </a:bodyPr>
          <a:lstStyle/>
          <a:p>
            <a:pPr algn="ctr">
              <a:lnSpc>
                <a:spcPts val="1823"/>
              </a:lnSpc>
            </a:pPr>
            <a:r>
              <a:rPr lang="en-US" sz="1302">
                <a:solidFill>
                  <a:srgbClr val="FFFFFF">
                    <a:alpha val="57647"/>
                  </a:srgbClr>
                </a:solidFill>
                <a:latin typeface="Canva Sans"/>
                <a:ea typeface="Canva Sans"/>
                <a:cs typeface="Canva Sans"/>
                <a:sym typeface="Canva Sans"/>
              </a:rPr>
              <a:t>Generated using AI</a:t>
            </a:r>
          </a:p>
        </p:txBody>
      </p:sp>
      <p:sp>
        <p:nvSpPr>
          <p:cNvPr name="TextBox 10" id="10"/>
          <p:cNvSpPr txBox="true"/>
          <p:nvPr/>
        </p:nvSpPr>
        <p:spPr>
          <a:xfrm rot="0">
            <a:off x="655812" y="9222994"/>
            <a:ext cx="5913120" cy="504614"/>
          </a:xfrm>
          <a:prstGeom prst="rect">
            <a:avLst/>
          </a:prstGeom>
        </p:spPr>
        <p:txBody>
          <a:bodyPr anchor="t" rtlCol="false" tIns="0" lIns="0" bIns="0" rIns="0">
            <a:spAutoFit/>
          </a:bodyPr>
          <a:lstStyle/>
          <a:p>
            <a:pPr algn="l">
              <a:lnSpc>
                <a:spcPts val="4216"/>
              </a:lnSpc>
            </a:pPr>
            <a:r>
              <a:rPr lang="en-US" sz="2199" b="true">
                <a:solidFill>
                  <a:srgbClr val="F6F6F6"/>
                </a:solidFill>
                <a:latin typeface="Poppins Medium"/>
                <a:ea typeface="Poppins Medium"/>
                <a:cs typeface="Poppins Medium"/>
                <a:sym typeface="Poppins Medium"/>
              </a:rPr>
              <a:t>MLR Institute Of Technology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54983" y="1443990"/>
            <a:ext cx="7117154" cy="984885"/>
          </a:xfrm>
          <a:prstGeom prst="rect">
            <a:avLst/>
          </a:prstGeom>
        </p:spPr>
        <p:txBody>
          <a:bodyPr anchor="t" rtlCol="false" tIns="0" lIns="0" bIns="0" rIns="0">
            <a:spAutoFit/>
          </a:bodyPr>
          <a:lstStyle/>
          <a:p>
            <a:pPr algn="l">
              <a:lnSpc>
                <a:spcPts val="7560"/>
              </a:lnSpc>
            </a:pPr>
            <a:r>
              <a:rPr lang="en-US" sz="7200" b="true">
                <a:solidFill>
                  <a:srgbClr val="17726D"/>
                </a:solidFill>
                <a:latin typeface="Inter Bold"/>
                <a:ea typeface="Inter Bold"/>
                <a:cs typeface="Inter Bold"/>
                <a:sym typeface="Inter Bold"/>
              </a:rPr>
              <a:t>EMPATHY MAP </a:t>
            </a:r>
          </a:p>
        </p:txBody>
      </p:sp>
      <p:grpSp>
        <p:nvGrpSpPr>
          <p:cNvPr name="Group 3" id="3"/>
          <p:cNvGrpSpPr/>
          <p:nvPr/>
        </p:nvGrpSpPr>
        <p:grpSpPr>
          <a:xfrm rot="0">
            <a:off x="12053171" y="1339215"/>
            <a:ext cx="5003237" cy="6134100"/>
            <a:chOff x="0" y="0"/>
            <a:chExt cx="6670983" cy="8178800"/>
          </a:xfrm>
        </p:grpSpPr>
        <p:sp>
          <p:nvSpPr>
            <p:cNvPr name="Freeform 4" id="4"/>
            <p:cNvSpPr/>
            <p:nvPr/>
          </p:nvSpPr>
          <p:spPr>
            <a:xfrm flipH="false" flipV="false" rot="0">
              <a:off x="0" y="0"/>
              <a:ext cx="6671034" cy="8178800"/>
            </a:xfrm>
            <a:custGeom>
              <a:avLst/>
              <a:gdLst/>
              <a:ahLst/>
              <a:cxnLst/>
              <a:rect r="r" b="b" t="t" l="l"/>
              <a:pathLst>
                <a:path h="8178800" w="6671034">
                  <a:moveTo>
                    <a:pt x="0" y="0"/>
                  </a:moveTo>
                  <a:lnTo>
                    <a:pt x="6671034" y="0"/>
                  </a:lnTo>
                  <a:lnTo>
                    <a:pt x="6671034" y="8178800"/>
                  </a:lnTo>
                  <a:lnTo>
                    <a:pt x="0" y="8178800"/>
                  </a:lnTo>
                  <a:lnTo>
                    <a:pt x="0" y="0"/>
                  </a:lnTo>
                  <a:close/>
                </a:path>
              </a:pathLst>
            </a:custGeom>
            <a:blipFill>
              <a:blip r:embed="rId2"/>
              <a:stretch>
                <a:fillRect l="0" t="-11174" r="0" b="-11174"/>
              </a:stretch>
            </a:blipFill>
          </p:spPr>
        </p:sp>
      </p:grpSp>
      <p:grpSp>
        <p:nvGrpSpPr>
          <p:cNvPr name="Group 5" id="5"/>
          <p:cNvGrpSpPr/>
          <p:nvPr/>
        </p:nvGrpSpPr>
        <p:grpSpPr>
          <a:xfrm rot="0">
            <a:off x="1799453" y="3296243"/>
            <a:ext cx="1007993" cy="1021871"/>
            <a:chOff x="0" y="0"/>
            <a:chExt cx="1343991" cy="1362494"/>
          </a:xfrm>
        </p:grpSpPr>
        <p:grpSp>
          <p:nvGrpSpPr>
            <p:cNvPr name="Group 6" id="6"/>
            <p:cNvGrpSpPr/>
            <p:nvPr/>
          </p:nvGrpSpPr>
          <p:grpSpPr>
            <a:xfrm rot="0">
              <a:off x="0" y="0"/>
              <a:ext cx="1343991" cy="1362494"/>
              <a:chOff x="0" y="0"/>
              <a:chExt cx="1343991" cy="1362494"/>
            </a:xfrm>
          </p:grpSpPr>
          <p:sp>
            <p:nvSpPr>
              <p:cNvPr name="Freeform 7" id="7"/>
              <p:cNvSpPr/>
              <p:nvPr/>
            </p:nvSpPr>
            <p:spPr>
              <a:xfrm flipH="false" flipV="false" rot="0">
                <a:off x="0" y="0"/>
                <a:ext cx="1343953" cy="1362456"/>
              </a:xfrm>
              <a:custGeom>
                <a:avLst/>
                <a:gdLst/>
                <a:ahLst/>
                <a:cxnLst/>
                <a:rect r="r" b="b" t="t" l="l"/>
                <a:pathLst>
                  <a:path h="1362456" w="1343953">
                    <a:moveTo>
                      <a:pt x="0" y="0"/>
                    </a:moveTo>
                    <a:lnTo>
                      <a:pt x="1343953" y="0"/>
                    </a:lnTo>
                    <a:lnTo>
                      <a:pt x="1343953" y="1362456"/>
                    </a:lnTo>
                    <a:lnTo>
                      <a:pt x="0" y="1362456"/>
                    </a:lnTo>
                    <a:lnTo>
                      <a:pt x="0" y="0"/>
                    </a:lnTo>
                    <a:close/>
                  </a:path>
                </a:pathLst>
              </a:custGeom>
              <a:blipFill>
                <a:blip r:embed="rId3"/>
                <a:stretch>
                  <a:fillRect l="-688" t="0" r="-691" b="-2"/>
                </a:stretch>
              </a:blipFill>
            </p:spPr>
          </p:sp>
        </p:grpSp>
        <p:grpSp>
          <p:nvGrpSpPr>
            <p:cNvPr name="Group 8" id="8"/>
            <p:cNvGrpSpPr/>
            <p:nvPr/>
          </p:nvGrpSpPr>
          <p:grpSpPr>
            <a:xfrm rot="0">
              <a:off x="251490" y="462598"/>
              <a:ext cx="776707" cy="558063"/>
              <a:chOff x="0" y="0"/>
              <a:chExt cx="776707" cy="558063"/>
            </a:xfrm>
          </p:grpSpPr>
          <p:sp>
            <p:nvSpPr>
              <p:cNvPr name="Freeform 9" id="9"/>
              <p:cNvSpPr/>
              <p:nvPr/>
            </p:nvSpPr>
            <p:spPr>
              <a:xfrm flipH="false" flipV="false" rot="0">
                <a:off x="0" y="0"/>
                <a:ext cx="776707" cy="558038"/>
              </a:xfrm>
              <a:custGeom>
                <a:avLst/>
                <a:gdLst/>
                <a:ahLst/>
                <a:cxnLst/>
                <a:rect r="r" b="b" t="t" l="l"/>
                <a:pathLst>
                  <a:path h="558038" w="776707">
                    <a:moveTo>
                      <a:pt x="0" y="0"/>
                    </a:moveTo>
                    <a:lnTo>
                      <a:pt x="776707" y="0"/>
                    </a:lnTo>
                    <a:lnTo>
                      <a:pt x="776707" y="558038"/>
                    </a:lnTo>
                    <a:lnTo>
                      <a:pt x="0" y="558038"/>
                    </a:lnTo>
                    <a:lnTo>
                      <a:pt x="0" y="0"/>
                    </a:lnTo>
                    <a:close/>
                  </a:path>
                </a:pathLst>
              </a:custGeom>
              <a:blipFill>
                <a:blip r:embed="rId4"/>
                <a:stretch>
                  <a:fillRect l="-683" t="0" r="-683" b="-4"/>
                </a:stretch>
              </a:blipFill>
            </p:spPr>
          </p:sp>
        </p:grpSp>
      </p:grpSp>
      <p:sp>
        <p:nvSpPr>
          <p:cNvPr name="TextBox 10" id="10"/>
          <p:cNvSpPr txBox="true"/>
          <p:nvPr/>
        </p:nvSpPr>
        <p:spPr>
          <a:xfrm rot="0">
            <a:off x="1204035" y="4579641"/>
            <a:ext cx="2198829" cy="516555"/>
          </a:xfrm>
          <a:prstGeom prst="rect">
            <a:avLst/>
          </a:prstGeom>
        </p:spPr>
        <p:txBody>
          <a:bodyPr anchor="t" rtlCol="false" tIns="0" lIns="0" bIns="0" rIns="0">
            <a:spAutoFit/>
          </a:bodyPr>
          <a:lstStyle/>
          <a:p>
            <a:pPr algn="l">
              <a:lnSpc>
                <a:spcPts val="4017"/>
              </a:lnSpc>
            </a:pPr>
            <a:r>
              <a:rPr lang="en-US" sz="2799" b="true">
                <a:solidFill>
                  <a:srgbClr val="000000"/>
                </a:solidFill>
                <a:latin typeface="Poppins Bold"/>
                <a:ea typeface="Poppins Bold"/>
                <a:cs typeface="Poppins Bold"/>
                <a:sym typeface="Poppins Bold"/>
              </a:rPr>
              <a:t>Users Think</a:t>
            </a:r>
          </a:p>
        </p:txBody>
      </p:sp>
      <p:grpSp>
        <p:nvGrpSpPr>
          <p:cNvPr name="Group 11" id="11"/>
          <p:cNvGrpSpPr/>
          <p:nvPr/>
        </p:nvGrpSpPr>
        <p:grpSpPr>
          <a:xfrm rot="0">
            <a:off x="5661598" y="4582449"/>
            <a:ext cx="1007993" cy="1021871"/>
            <a:chOff x="0" y="0"/>
            <a:chExt cx="1343991" cy="1362494"/>
          </a:xfrm>
        </p:grpSpPr>
        <p:grpSp>
          <p:nvGrpSpPr>
            <p:cNvPr name="Group 12" id="12"/>
            <p:cNvGrpSpPr/>
            <p:nvPr/>
          </p:nvGrpSpPr>
          <p:grpSpPr>
            <a:xfrm rot="0">
              <a:off x="0" y="0"/>
              <a:ext cx="1343991" cy="1362494"/>
              <a:chOff x="0" y="0"/>
              <a:chExt cx="1343991" cy="1362494"/>
            </a:xfrm>
          </p:grpSpPr>
          <p:sp>
            <p:nvSpPr>
              <p:cNvPr name="Freeform 13" id="13"/>
              <p:cNvSpPr/>
              <p:nvPr/>
            </p:nvSpPr>
            <p:spPr>
              <a:xfrm flipH="false" flipV="false" rot="0">
                <a:off x="0" y="0"/>
                <a:ext cx="1343953" cy="1362456"/>
              </a:xfrm>
              <a:custGeom>
                <a:avLst/>
                <a:gdLst/>
                <a:ahLst/>
                <a:cxnLst/>
                <a:rect r="r" b="b" t="t" l="l"/>
                <a:pathLst>
                  <a:path h="1362456" w="1343953">
                    <a:moveTo>
                      <a:pt x="0" y="0"/>
                    </a:moveTo>
                    <a:lnTo>
                      <a:pt x="1343953" y="0"/>
                    </a:lnTo>
                    <a:lnTo>
                      <a:pt x="1343953" y="1362456"/>
                    </a:lnTo>
                    <a:lnTo>
                      <a:pt x="0" y="1362456"/>
                    </a:lnTo>
                    <a:lnTo>
                      <a:pt x="0" y="0"/>
                    </a:lnTo>
                    <a:close/>
                  </a:path>
                </a:pathLst>
              </a:custGeom>
              <a:blipFill>
                <a:blip r:embed="rId3"/>
                <a:stretch>
                  <a:fillRect l="-688" t="0" r="-691" b="-2"/>
                </a:stretch>
              </a:blipFill>
            </p:spPr>
          </p:sp>
        </p:grpSp>
        <p:grpSp>
          <p:nvGrpSpPr>
            <p:cNvPr name="Group 14" id="14"/>
            <p:cNvGrpSpPr/>
            <p:nvPr/>
          </p:nvGrpSpPr>
          <p:grpSpPr>
            <a:xfrm rot="0">
              <a:off x="352312" y="354368"/>
              <a:ext cx="726221" cy="787400"/>
              <a:chOff x="0" y="0"/>
              <a:chExt cx="726221" cy="787400"/>
            </a:xfrm>
          </p:grpSpPr>
          <p:sp>
            <p:nvSpPr>
              <p:cNvPr name="Freeform 15" id="15"/>
              <p:cNvSpPr/>
              <p:nvPr/>
            </p:nvSpPr>
            <p:spPr>
              <a:xfrm flipH="false" flipV="false" rot="0">
                <a:off x="0" y="0"/>
                <a:ext cx="726221" cy="787400"/>
              </a:xfrm>
              <a:custGeom>
                <a:avLst/>
                <a:gdLst/>
                <a:ahLst/>
                <a:cxnLst/>
                <a:rect r="r" b="b" t="t" l="l"/>
                <a:pathLst>
                  <a:path h="787400" w="726221">
                    <a:moveTo>
                      <a:pt x="0" y="0"/>
                    </a:moveTo>
                    <a:lnTo>
                      <a:pt x="726221" y="0"/>
                    </a:lnTo>
                    <a:lnTo>
                      <a:pt x="726221" y="787400"/>
                    </a:lnTo>
                    <a:lnTo>
                      <a:pt x="0" y="787400"/>
                    </a:lnTo>
                    <a:lnTo>
                      <a:pt x="0" y="0"/>
                    </a:lnTo>
                    <a:close/>
                  </a:path>
                </a:pathLst>
              </a:custGeom>
              <a:blipFill>
                <a:blip r:embed="rId5"/>
                <a:stretch>
                  <a:fillRect l="-675" t="-1" r="-675" b="0"/>
                </a:stretch>
              </a:blipFill>
            </p:spPr>
          </p:sp>
        </p:grpSp>
      </p:grpSp>
      <p:grpSp>
        <p:nvGrpSpPr>
          <p:cNvPr name="Group 16" id="16"/>
          <p:cNvGrpSpPr/>
          <p:nvPr/>
        </p:nvGrpSpPr>
        <p:grpSpPr>
          <a:xfrm rot="0">
            <a:off x="9606080" y="3296243"/>
            <a:ext cx="1007993" cy="1021871"/>
            <a:chOff x="0" y="0"/>
            <a:chExt cx="1343991" cy="1362494"/>
          </a:xfrm>
        </p:grpSpPr>
        <p:grpSp>
          <p:nvGrpSpPr>
            <p:cNvPr name="Group 17" id="17"/>
            <p:cNvGrpSpPr/>
            <p:nvPr/>
          </p:nvGrpSpPr>
          <p:grpSpPr>
            <a:xfrm rot="0">
              <a:off x="0" y="0"/>
              <a:ext cx="1343991" cy="1362494"/>
              <a:chOff x="0" y="0"/>
              <a:chExt cx="1343991" cy="1362494"/>
            </a:xfrm>
          </p:grpSpPr>
          <p:sp>
            <p:nvSpPr>
              <p:cNvPr name="Freeform 18" id="18"/>
              <p:cNvSpPr/>
              <p:nvPr/>
            </p:nvSpPr>
            <p:spPr>
              <a:xfrm flipH="false" flipV="false" rot="0">
                <a:off x="0" y="0"/>
                <a:ext cx="1343953" cy="1362456"/>
              </a:xfrm>
              <a:custGeom>
                <a:avLst/>
                <a:gdLst/>
                <a:ahLst/>
                <a:cxnLst/>
                <a:rect r="r" b="b" t="t" l="l"/>
                <a:pathLst>
                  <a:path h="1362456" w="1343953">
                    <a:moveTo>
                      <a:pt x="0" y="0"/>
                    </a:moveTo>
                    <a:lnTo>
                      <a:pt x="1343953" y="0"/>
                    </a:lnTo>
                    <a:lnTo>
                      <a:pt x="1343953" y="1362456"/>
                    </a:lnTo>
                    <a:lnTo>
                      <a:pt x="0" y="1362456"/>
                    </a:lnTo>
                    <a:lnTo>
                      <a:pt x="0" y="0"/>
                    </a:lnTo>
                    <a:close/>
                  </a:path>
                </a:pathLst>
              </a:custGeom>
              <a:blipFill>
                <a:blip r:embed="rId3"/>
                <a:stretch>
                  <a:fillRect l="-688" t="0" r="-691" b="-2"/>
                </a:stretch>
              </a:blipFill>
            </p:spPr>
          </p:sp>
        </p:grpSp>
        <p:grpSp>
          <p:nvGrpSpPr>
            <p:cNvPr name="Group 19" id="19"/>
            <p:cNvGrpSpPr/>
            <p:nvPr/>
          </p:nvGrpSpPr>
          <p:grpSpPr>
            <a:xfrm rot="0">
              <a:off x="300047" y="342316"/>
              <a:ext cx="693211" cy="787400"/>
              <a:chOff x="0" y="0"/>
              <a:chExt cx="693211" cy="787400"/>
            </a:xfrm>
          </p:grpSpPr>
          <p:sp>
            <p:nvSpPr>
              <p:cNvPr name="Freeform 20" id="20"/>
              <p:cNvSpPr/>
              <p:nvPr/>
            </p:nvSpPr>
            <p:spPr>
              <a:xfrm flipH="false" flipV="false" rot="0">
                <a:off x="0" y="0"/>
                <a:ext cx="693274" cy="787400"/>
              </a:xfrm>
              <a:custGeom>
                <a:avLst/>
                <a:gdLst/>
                <a:ahLst/>
                <a:cxnLst/>
                <a:rect r="r" b="b" t="t" l="l"/>
                <a:pathLst>
                  <a:path h="787400" w="693274">
                    <a:moveTo>
                      <a:pt x="0" y="0"/>
                    </a:moveTo>
                    <a:lnTo>
                      <a:pt x="693274" y="0"/>
                    </a:lnTo>
                    <a:lnTo>
                      <a:pt x="693274" y="787400"/>
                    </a:lnTo>
                    <a:lnTo>
                      <a:pt x="0" y="787400"/>
                    </a:lnTo>
                    <a:lnTo>
                      <a:pt x="0" y="0"/>
                    </a:lnTo>
                    <a:close/>
                  </a:path>
                </a:pathLst>
              </a:custGeom>
              <a:blipFill>
                <a:blip r:embed="rId6"/>
                <a:stretch>
                  <a:fillRect l="-665" t="0" r="-656" b="0"/>
                </a:stretch>
              </a:blipFill>
            </p:spPr>
          </p:sp>
        </p:grpSp>
      </p:grpSp>
      <p:sp>
        <p:nvSpPr>
          <p:cNvPr name="TextBox 21" id="21"/>
          <p:cNvSpPr txBox="true"/>
          <p:nvPr/>
        </p:nvSpPr>
        <p:spPr>
          <a:xfrm rot="0">
            <a:off x="655812" y="5539704"/>
            <a:ext cx="3295275" cy="2158044"/>
          </a:xfrm>
          <a:prstGeom prst="rect">
            <a:avLst/>
          </a:prstGeom>
        </p:spPr>
        <p:txBody>
          <a:bodyPr anchor="t" rtlCol="false" tIns="0" lIns="0" bIns="0" rIns="0">
            <a:spAutoFit/>
          </a:bodyPr>
          <a:lstStyle/>
          <a:p>
            <a:pPr algn="l" marL="463708" indent="-154569" lvl="2">
              <a:lnSpc>
                <a:spcPts val="2414"/>
              </a:lnSpc>
              <a:buFont typeface="Arial"/>
              <a:buChar char="⚬"/>
            </a:pPr>
            <a:r>
              <a:rPr lang="en-US" sz="2299">
                <a:solidFill>
                  <a:srgbClr val="000000"/>
                </a:solidFill>
                <a:latin typeface="Poppins"/>
                <a:ea typeface="Poppins"/>
                <a:cs typeface="Poppins"/>
                <a:sym typeface="Poppins"/>
              </a:rPr>
              <a:t>“Jet engines look complex”</a:t>
            </a:r>
          </a:p>
          <a:p>
            <a:pPr algn="l" marL="463708" indent="-154569" lvl="2">
              <a:lnSpc>
                <a:spcPts val="2414"/>
              </a:lnSpc>
            </a:pPr>
          </a:p>
          <a:p>
            <a:pPr algn="l" marL="463562" indent="-154521" lvl="2">
              <a:lnSpc>
                <a:spcPts val="2414"/>
              </a:lnSpc>
              <a:buFont typeface="Arial"/>
              <a:buChar char="⚬"/>
            </a:pPr>
            <a:r>
              <a:rPr lang="en-US" sz="2299">
                <a:solidFill>
                  <a:srgbClr val="000000"/>
                </a:solidFill>
                <a:latin typeface="Poppins"/>
                <a:ea typeface="Poppins"/>
                <a:cs typeface="Poppins"/>
                <a:sym typeface="Poppins"/>
              </a:rPr>
              <a:t>“I can’t visualize what </a:t>
            </a:r>
            <a:r>
              <a:rPr lang="en-US" sz="2299">
                <a:solidFill>
                  <a:srgbClr val="000000"/>
                </a:solidFill>
                <a:latin typeface="Poppins"/>
                <a:ea typeface="Poppins"/>
                <a:cs typeface="Poppins"/>
                <a:sym typeface="Poppins"/>
              </a:rPr>
              <a:t>happens inside”</a:t>
            </a:r>
          </a:p>
          <a:p>
            <a:pPr algn="l" marL="463708" indent="-154569" lvl="2">
              <a:lnSpc>
                <a:spcPts val="2414"/>
              </a:lnSpc>
            </a:pPr>
          </a:p>
        </p:txBody>
      </p:sp>
      <p:sp>
        <p:nvSpPr>
          <p:cNvPr name="TextBox 22" id="22"/>
          <p:cNvSpPr txBox="true"/>
          <p:nvPr/>
        </p:nvSpPr>
        <p:spPr>
          <a:xfrm rot="0">
            <a:off x="5219894" y="5820566"/>
            <a:ext cx="1891400" cy="516555"/>
          </a:xfrm>
          <a:prstGeom prst="rect">
            <a:avLst/>
          </a:prstGeom>
        </p:spPr>
        <p:txBody>
          <a:bodyPr anchor="t" rtlCol="false" tIns="0" lIns="0" bIns="0" rIns="0">
            <a:spAutoFit/>
          </a:bodyPr>
          <a:lstStyle/>
          <a:p>
            <a:pPr algn="l">
              <a:lnSpc>
                <a:spcPts val="4017"/>
              </a:lnSpc>
            </a:pPr>
            <a:r>
              <a:rPr lang="en-US" sz="2799" b="true">
                <a:solidFill>
                  <a:srgbClr val="000000"/>
                </a:solidFill>
                <a:latin typeface="Poppins Bold"/>
                <a:ea typeface="Poppins Bold"/>
                <a:cs typeface="Poppins Bold"/>
                <a:sym typeface="Poppins Bold"/>
              </a:rPr>
              <a:t>Users Feel</a:t>
            </a:r>
          </a:p>
        </p:txBody>
      </p:sp>
      <p:sp>
        <p:nvSpPr>
          <p:cNvPr name="TextBox 23" id="23"/>
          <p:cNvSpPr txBox="true"/>
          <p:nvPr/>
        </p:nvSpPr>
        <p:spPr>
          <a:xfrm rot="0">
            <a:off x="9243415" y="4532654"/>
            <a:ext cx="1733323" cy="516555"/>
          </a:xfrm>
          <a:prstGeom prst="rect">
            <a:avLst/>
          </a:prstGeom>
        </p:spPr>
        <p:txBody>
          <a:bodyPr anchor="t" rtlCol="false" tIns="0" lIns="0" bIns="0" rIns="0">
            <a:spAutoFit/>
          </a:bodyPr>
          <a:lstStyle/>
          <a:p>
            <a:pPr algn="l">
              <a:lnSpc>
                <a:spcPts val="4017"/>
              </a:lnSpc>
            </a:pPr>
            <a:r>
              <a:rPr lang="en-US" sz="2799" b="true">
                <a:solidFill>
                  <a:srgbClr val="000000"/>
                </a:solidFill>
                <a:latin typeface="Poppins Bold"/>
                <a:ea typeface="Poppins Bold"/>
                <a:cs typeface="Poppins Bold"/>
                <a:sym typeface="Poppins Bold"/>
              </a:rPr>
              <a:t>Users Do</a:t>
            </a:r>
          </a:p>
        </p:txBody>
      </p:sp>
      <p:sp>
        <p:nvSpPr>
          <p:cNvPr name="TextBox 24" id="24"/>
          <p:cNvSpPr txBox="true"/>
          <p:nvPr/>
        </p:nvSpPr>
        <p:spPr>
          <a:xfrm rot="0">
            <a:off x="4521085" y="6780628"/>
            <a:ext cx="3289017" cy="1853290"/>
          </a:xfrm>
          <a:prstGeom prst="rect">
            <a:avLst/>
          </a:prstGeom>
        </p:spPr>
        <p:txBody>
          <a:bodyPr anchor="t" rtlCol="false" tIns="0" lIns="0" bIns="0" rIns="0">
            <a:spAutoFit/>
          </a:bodyPr>
          <a:lstStyle/>
          <a:p>
            <a:pPr algn="l" marL="463708" indent="-154569" lvl="2">
              <a:lnSpc>
                <a:spcPts val="2414"/>
              </a:lnSpc>
              <a:buFont typeface="Arial"/>
              <a:buChar char="⚬"/>
            </a:pPr>
            <a:r>
              <a:rPr lang="en-US" sz="2299">
                <a:solidFill>
                  <a:srgbClr val="000000"/>
                </a:solidFill>
                <a:latin typeface="Poppins"/>
                <a:ea typeface="Poppins"/>
                <a:cs typeface="Poppins"/>
                <a:sym typeface="Poppins"/>
              </a:rPr>
              <a:t>Confused by internal processes</a:t>
            </a:r>
          </a:p>
          <a:p>
            <a:pPr algn="l" marL="463708" indent="-154569" lvl="2">
              <a:lnSpc>
                <a:spcPts val="2414"/>
              </a:lnSpc>
            </a:pPr>
          </a:p>
          <a:p>
            <a:pPr algn="l" marL="463708" indent="-154569" lvl="2">
              <a:lnSpc>
                <a:spcPts val="2414"/>
              </a:lnSpc>
              <a:buFont typeface="Arial"/>
              <a:buChar char="⚬"/>
            </a:pPr>
            <a:r>
              <a:rPr lang="en-US" sz="2299">
                <a:solidFill>
                  <a:srgbClr val="000000"/>
                </a:solidFill>
                <a:latin typeface="Poppins"/>
                <a:ea typeface="Poppins"/>
                <a:cs typeface="Poppins"/>
                <a:sym typeface="Poppins"/>
              </a:rPr>
              <a:t>Intimidated by formulas</a:t>
            </a:r>
          </a:p>
          <a:p>
            <a:pPr algn="l" marL="463708" indent="-154569" lvl="2">
              <a:lnSpc>
                <a:spcPts val="2414"/>
              </a:lnSpc>
            </a:pPr>
          </a:p>
        </p:txBody>
      </p:sp>
      <p:sp>
        <p:nvSpPr>
          <p:cNvPr name="TextBox 25" id="25"/>
          <p:cNvSpPr txBox="true"/>
          <p:nvPr/>
        </p:nvSpPr>
        <p:spPr>
          <a:xfrm rot="0">
            <a:off x="8166982" y="5474496"/>
            <a:ext cx="3886189" cy="1548536"/>
          </a:xfrm>
          <a:prstGeom prst="rect">
            <a:avLst/>
          </a:prstGeom>
        </p:spPr>
        <p:txBody>
          <a:bodyPr anchor="t" rtlCol="false" tIns="0" lIns="0" bIns="0" rIns="0">
            <a:spAutoFit/>
          </a:bodyPr>
          <a:lstStyle/>
          <a:p>
            <a:pPr algn="l" marL="463708" indent="-154569" lvl="2">
              <a:lnSpc>
                <a:spcPts val="2414"/>
              </a:lnSpc>
              <a:buFont typeface="Arial"/>
              <a:buChar char="⚬"/>
            </a:pPr>
            <a:r>
              <a:rPr lang="en-US" sz="2299">
                <a:solidFill>
                  <a:srgbClr val="000000"/>
                </a:solidFill>
                <a:latin typeface="Poppins"/>
                <a:ea typeface="Poppins"/>
                <a:cs typeface="Poppins"/>
                <a:sym typeface="Poppins"/>
              </a:rPr>
              <a:t>Memorize theory without understanding</a:t>
            </a:r>
          </a:p>
          <a:p>
            <a:pPr algn="l" marL="463708" indent="-154569" lvl="2">
              <a:lnSpc>
                <a:spcPts val="2414"/>
              </a:lnSpc>
            </a:pPr>
          </a:p>
          <a:p>
            <a:pPr algn="l" marL="463708" indent="-154569" lvl="2">
              <a:lnSpc>
                <a:spcPts val="2414"/>
              </a:lnSpc>
              <a:buFont typeface="Arial"/>
              <a:buChar char="⚬"/>
            </a:pPr>
            <a:r>
              <a:rPr lang="en-US" sz="2299">
                <a:solidFill>
                  <a:srgbClr val="000000"/>
                </a:solidFill>
                <a:latin typeface="Poppins"/>
                <a:ea typeface="Poppins"/>
                <a:cs typeface="Poppins"/>
                <a:sym typeface="Poppins"/>
              </a:rPr>
              <a:t>Avoid deep analysis</a:t>
            </a:r>
          </a:p>
          <a:p>
            <a:pPr algn="l" marL="463708" indent="-154569" lvl="2">
              <a:lnSpc>
                <a:spcPts val="2414"/>
              </a:lnSpc>
            </a:pPr>
          </a:p>
        </p:txBody>
      </p:sp>
      <p:sp>
        <p:nvSpPr>
          <p:cNvPr name="TextBox 26" id="26"/>
          <p:cNvSpPr txBox="true"/>
          <p:nvPr/>
        </p:nvSpPr>
        <p:spPr>
          <a:xfrm rot="0">
            <a:off x="16147246" y="9220733"/>
            <a:ext cx="624848" cy="438173"/>
          </a:xfrm>
          <a:prstGeom prst="rect">
            <a:avLst/>
          </a:prstGeom>
        </p:spPr>
        <p:txBody>
          <a:bodyPr anchor="t" rtlCol="false" tIns="0" lIns="0" bIns="0" rIns="0">
            <a:spAutoFit/>
          </a:bodyPr>
          <a:lstStyle/>
          <a:p>
            <a:pPr algn="l">
              <a:lnSpc>
                <a:spcPts val="3359"/>
              </a:lnSpc>
            </a:pPr>
            <a:r>
              <a:rPr lang="en-US" sz="2799">
                <a:solidFill>
                  <a:srgbClr val="000000"/>
                </a:solidFill>
                <a:latin typeface="Arial"/>
                <a:ea typeface="Arial"/>
                <a:cs typeface="Arial"/>
                <a:sym typeface="Arial"/>
              </a:rPr>
              <a:t>03</a:t>
            </a:r>
          </a:p>
        </p:txBody>
      </p:sp>
      <p:sp>
        <p:nvSpPr>
          <p:cNvPr name="TextBox 27" id="27"/>
          <p:cNvSpPr txBox="true"/>
          <p:nvPr/>
        </p:nvSpPr>
        <p:spPr>
          <a:xfrm rot="0">
            <a:off x="15238085" y="8343900"/>
            <a:ext cx="1818323" cy="219075"/>
          </a:xfrm>
          <a:prstGeom prst="rect">
            <a:avLst/>
          </a:prstGeom>
        </p:spPr>
        <p:txBody>
          <a:bodyPr anchor="t" rtlCol="false" tIns="0" lIns="0" bIns="0" rIns="0">
            <a:spAutoFit/>
          </a:bodyPr>
          <a:lstStyle/>
          <a:p>
            <a:pPr algn="ctr">
              <a:lnSpc>
                <a:spcPts val="1575"/>
              </a:lnSpc>
              <a:spcBef>
                <a:spcPct val="0"/>
              </a:spcBef>
            </a:pPr>
            <a:r>
              <a:rPr lang="en-US" sz="1500">
                <a:solidFill>
                  <a:srgbClr val="131313"/>
                </a:solidFill>
                <a:latin typeface="Poppins"/>
                <a:ea typeface="Poppins"/>
                <a:cs typeface="Poppins"/>
                <a:sym typeface="Poppins"/>
              </a:rPr>
              <a:t>Generated using AI</a:t>
            </a:r>
          </a:p>
        </p:txBody>
      </p:sp>
      <p:sp>
        <p:nvSpPr>
          <p:cNvPr name="TextBox 28" id="28"/>
          <p:cNvSpPr txBox="true"/>
          <p:nvPr/>
        </p:nvSpPr>
        <p:spPr>
          <a:xfrm rot="0">
            <a:off x="655812" y="9222994"/>
            <a:ext cx="5913120" cy="504614"/>
          </a:xfrm>
          <a:prstGeom prst="rect">
            <a:avLst/>
          </a:prstGeom>
        </p:spPr>
        <p:txBody>
          <a:bodyPr anchor="t" rtlCol="false" tIns="0" lIns="0" bIns="0" rIns="0">
            <a:spAutoFit/>
          </a:bodyPr>
          <a:lstStyle/>
          <a:p>
            <a:pPr algn="l">
              <a:lnSpc>
                <a:spcPts val="4216"/>
              </a:lnSpc>
            </a:pPr>
            <a:r>
              <a:rPr lang="en-US" b="true" sz="2199">
                <a:solidFill>
                  <a:srgbClr val="131313"/>
                </a:solidFill>
                <a:latin typeface="Poppins Medium"/>
                <a:ea typeface="Poppins Medium"/>
                <a:cs typeface="Poppins Medium"/>
                <a:sym typeface="Poppins Medium"/>
              </a:rPr>
              <a:t>MLR Institute Of Technology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59300" y="8970513"/>
            <a:ext cx="1028700" cy="1316487"/>
          </a:xfrm>
          <a:custGeom>
            <a:avLst/>
            <a:gdLst/>
            <a:ahLst/>
            <a:cxnLst/>
            <a:rect r="r" b="b" t="t" l="l"/>
            <a:pathLst>
              <a:path h="1316487" w="1028700">
                <a:moveTo>
                  <a:pt x="0" y="0"/>
                </a:moveTo>
                <a:lnTo>
                  <a:pt x="1028700" y="0"/>
                </a:lnTo>
                <a:lnTo>
                  <a:pt x="1028700" y="1316487"/>
                </a:lnTo>
                <a:lnTo>
                  <a:pt x="0" y="13164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66642" y="-180826"/>
            <a:ext cx="1028700" cy="1316487"/>
          </a:xfrm>
          <a:custGeom>
            <a:avLst/>
            <a:gdLst/>
            <a:ahLst/>
            <a:cxnLst/>
            <a:rect r="r" b="b" t="t" l="l"/>
            <a:pathLst>
              <a:path h="1316487" w="1028700">
                <a:moveTo>
                  <a:pt x="0" y="0"/>
                </a:moveTo>
                <a:lnTo>
                  <a:pt x="1028700" y="0"/>
                </a:lnTo>
                <a:lnTo>
                  <a:pt x="1028700" y="1316487"/>
                </a:lnTo>
                <a:lnTo>
                  <a:pt x="0" y="13164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28700" y="1135661"/>
            <a:ext cx="15969958" cy="6760464"/>
            <a:chOff x="0" y="0"/>
            <a:chExt cx="21293277" cy="9013952"/>
          </a:xfrm>
        </p:grpSpPr>
        <p:sp>
          <p:nvSpPr>
            <p:cNvPr name="TextBox 5" id="5"/>
            <p:cNvSpPr txBox="true"/>
            <p:nvPr/>
          </p:nvSpPr>
          <p:spPr>
            <a:xfrm rot="0">
              <a:off x="0" y="964806"/>
              <a:ext cx="14121719" cy="2618105"/>
            </a:xfrm>
            <a:prstGeom prst="rect">
              <a:avLst/>
            </a:prstGeom>
          </p:spPr>
          <p:txBody>
            <a:bodyPr anchor="t" rtlCol="false" tIns="0" lIns="0" bIns="0" rIns="0">
              <a:spAutoFit/>
            </a:bodyPr>
            <a:lstStyle/>
            <a:p>
              <a:pPr algn="l">
                <a:lnSpc>
                  <a:spcPts val="7560"/>
                </a:lnSpc>
              </a:pPr>
              <a:r>
                <a:rPr lang="en-US" sz="7200" b="true">
                  <a:solidFill>
                    <a:srgbClr val="17726D"/>
                  </a:solidFill>
                  <a:latin typeface="Inter Bold"/>
                  <a:ea typeface="Inter Bold"/>
                  <a:cs typeface="Inter Bold"/>
                  <a:sym typeface="Inter Bold"/>
                </a:rPr>
                <a:t>PROBLEM STATEMENT</a:t>
              </a:r>
            </a:p>
          </p:txBody>
        </p:sp>
        <p:sp>
          <p:nvSpPr>
            <p:cNvPr name="TextBox 6" id="6"/>
            <p:cNvSpPr txBox="true"/>
            <p:nvPr/>
          </p:nvSpPr>
          <p:spPr>
            <a:xfrm rot="0">
              <a:off x="0" y="3081943"/>
              <a:ext cx="13177291" cy="5932009"/>
            </a:xfrm>
            <a:prstGeom prst="rect">
              <a:avLst/>
            </a:prstGeom>
          </p:spPr>
          <p:txBody>
            <a:bodyPr anchor="t" rtlCol="false" tIns="0" lIns="0" bIns="0" rIns="0">
              <a:spAutoFit/>
            </a:bodyPr>
            <a:lstStyle/>
            <a:p>
              <a:pPr algn="just">
                <a:lnSpc>
                  <a:spcPts val="4453"/>
                </a:lnSpc>
              </a:pPr>
              <a:r>
                <a:rPr lang="en-US" sz="2699">
                  <a:solidFill>
                    <a:srgbClr val="000000"/>
                  </a:solidFill>
                  <a:latin typeface="Poppins"/>
                  <a:ea typeface="Poppins"/>
                  <a:cs typeface="Poppins"/>
                  <a:sym typeface="Poppins"/>
                </a:rPr>
                <a:t>Students learning jet propulsion struggle to develop intuitive understanding because critical engine processes are hidden and teaching methods emphasize equations over visualization. As a result, learners find it diffcult to connect theoretical concepts with real engine behavior, leading to confusion, weak conceptual clarity, and low confidence in understanding propulsion systems.</a:t>
              </a:r>
            </a:p>
          </p:txBody>
        </p:sp>
        <p:grpSp>
          <p:nvGrpSpPr>
            <p:cNvPr name="Group 7" id="7"/>
            <p:cNvGrpSpPr/>
            <p:nvPr/>
          </p:nvGrpSpPr>
          <p:grpSpPr>
            <a:xfrm rot="0">
              <a:off x="14355013" y="0"/>
              <a:ext cx="6938264" cy="9013952"/>
              <a:chOff x="0" y="0"/>
              <a:chExt cx="6938264" cy="9013952"/>
            </a:xfrm>
          </p:grpSpPr>
          <p:sp>
            <p:nvSpPr>
              <p:cNvPr name="Freeform 8" id="8"/>
              <p:cNvSpPr/>
              <p:nvPr/>
            </p:nvSpPr>
            <p:spPr>
              <a:xfrm flipH="false" flipV="false" rot="0">
                <a:off x="0" y="0"/>
                <a:ext cx="6938264" cy="9013952"/>
              </a:xfrm>
              <a:custGeom>
                <a:avLst/>
                <a:gdLst/>
                <a:ahLst/>
                <a:cxnLst/>
                <a:rect r="r" b="b" t="t" l="l"/>
                <a:pathLst>
                  <a:path h="9013952" w="6938264">
                    <a:moveTo>
                      <a:pt x="0" y="0"/>
                    </a:moveTo>
                    <a:lnTo>
                      <a:pt x="6938264" y="0"/>
                    </a:lnTo>
                    <a:lnTo>
                      <a:pt x="6938264" y="9013952"/>
                    </a:lnTo>
                    <a:lnTo>
                      <a:pt x="0" y="9013952"/>
                    </a:lnTo>
                    <a:lnTo>
                      <a:pt x="0" y="0"/>
                    </a:lnTo>
                    <a:close/>
                  </a:path>
                </a:pathLst>
              </a:custGeom>
              <a:blipFill>
                <a:blip r:embed="rId4"/>
                <a:stretch>
                  <a:fillRect l="0" t="-7756" r="0" b="-7756"/>
                </a:stretch>
              </a:blipFill>
            </p:spPr>
          </p:sp>
        </p:grpSp>
      </p:grpSp>
      <p:sp>
        <p:nvSpPr>
          <p:cNvPr name="TextBox 9" id="9"/>
          <p:cNvSpPr txBox="true"/>
          <p:nvPr/>
        </p:nvSpPr>
        <p:spPr>
          <a:xfrm rot="0">
            <a:off x="16358711" y="9220733"/>
            <a:ext cx="633451" cy="488947"/>
          </a:xfrm>
          <a:prstGeom prst="rect">
            <a:avLst/>
          </a:prstGeom>
        </p:spPr>
        <p:txBody>
          <a:bodyPr anchor="t" rtlCol="false" tIns="0" lIns="0" bIns="0" rIns="0">
            <a:spAutoFit/>
          </a:bodyPr>
          <a:lstStyle/>
          <a:p>
            <a:pPr algn="l">
              <a:lnSpc>
                <a:spcPts val="3359"/>
              </a:lnSpc>
            </a:pPr>
            <a:r>
              <a:rPr lang="en-US" sz="2799">
                <a:solidFill>
                  <a:srgbClr val="000000"/>
                </a:solidFill>
                <a:latin typeface="Arial"/>
                <a:ea typeface="Arial"/>
                <a:cs typeface="Arial"/>
                <a:sym typeface="Arial"/>
              </a:rPr>
              <a:t>04</a:t>
            </a:r>
          </a:p>
        </p:txBody>
      </p:sp>
      <p:sp>
        <p:nvSpPr>
          <p:cNvPr name="TextBox 10" id="10"/>
          <p:cNvSpPr txBox="true"/>
          <p:nvPr/>
        </p:nvSpPr>
        <p:spPr>
          <a:xfrm rot="0">
            <a:off x="14736266" y="7905650"/>
            <a:ext cx="1939171" cy="230505"/>
          </a:xfrm>
          <a:prstGeom prst="rect">
            <a:avLst/>
          </a:prstGeom>
        </p:spPr>
        <p:txBody>
          <a:bodyPr anchor="t" rtlCol="false" tIns="0" lIns="0" bIns="0" rIns="0">
            <a:spAutoFit/>
          </a:bodyPr>
          <a:lstStyle/>
          <a:p>
            <a:pPr algn="ctr">
              <a:lnSpc>
                <a:spcPts val="1679"/>
              </a:lnSpc>
              <a:spcBef>
                <a:spcPct val="0"/>
              </a:spcBef>
            </a:pPr>
            <a:r>
              <a:rPr lang="en-US" sz="1599">
                <a:solidFill>
                  <a:srgbClr val="13222B">
                    <a:alpha val="18824"/>
                  </a:srgbClr>
                </a:solidFill>
                <a:latin typeface="Poppins"/>
                <a:ea typeface="Poppins"/>
                <a:cs typeface="Poppins"/>
                <a:sym typeface="Poppins"/>
              </a:rPr>
              <a:t>Generated using AI</a:t>
            </a:r>
          </a:p>
        </p:txBody>
      </p:sp>
      <p:sp>
        <p:nvSpPr>
          <p:cNvPr name="TextBox 11" id="11"/>
          <p:cNvSpPr txBox="true"/>
          <p:nvPr/>
        </p:nvSpPr>
        <p:spPr>
          <a:xfrm rot="0">
            <a:off x="655812" y="9222994"/>
            <a:ext cx="5913120" cy="504614"/>
          </a:xfrm>
          <a:prstGeom prst="rect">
            <a:avLst/>
          </a:prstGeom>
        </p:spPr>
        <p:txBody>
          <a:bodyPr anchor="t" rtlCol="false" tIns="0" lIns="0" bIns="0" rIns="0">
            <a:spAutoFit/>
          </a:bodyPr>
          <a:lstStyle/>
          <a:p>
            <a:pPr algn="l">
              <a:lnSpc>
                <a:spcPts val="4216"/>
              </a:lnSpc>
            </a:pPr>
            <a:r>
              <a:rPr lang="en-US" b="true" sz="2199">
                <a:solidFill>
                  <a:srgbClr val="131313"/>
                </a:solidFill>
                <a:latin typeface="Poppins Medium"/>
                <a:ea typeface="Poppins Medium"/>
                <a:cs typeface="Poppins Medium"/>
                <a:sym typeface="Poppins Medium"/>
              </a:rPr>
              <a:t>MLR Institute Of Technology</a:t>
            </a:r>
          </a:p>
        </p:txBody>
      </p:sp>
    </p:spTree>
  </p:cSld>
  <p:clrMapOvr>
    <a:masterClrMapping/>
  </p:clrMapOvr>
  <p:transition spd="slow">
    <p:fade/>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273834" y="-180826"/>
            <a:ext cx="5014166" cy="10467826"/>
          </a:xfrm>
          <a:custGeom>
            <a:avLst/>
            <a:gdLst/>
            <a:ahLst/>
            <a:cxnLst/>
            <a:rect r="r" b="b" t="t" l="l"/>
            <a:pathLst>
              <a:path h="10467826" w="5014166">
                <a:moveTo>
                  <a:pt x="0" y="0"/>
                </a:moveTo>
                <a:lnTo>
                  <a:pt x="5014166" y="0"/>
                </a:lnTo>
                <a:lnTo>
                  <a:pt x="5014166" y="10467826"/>
                </a:lnTo>
                <a:lnTo>
                  <a:pt x="0" y="104678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428609" y="504376"/>
            <a:ext cx="9215841" cy="1435344"/>
            <a:chOff x="0" y="0"/>
            <a:chExt cx="12287788" cy="1913792"/>
          </a:xfrm>
        </p:grpSpPr>
        <p:sp>
          <p:nvSpPr>
            <p:cNvPr name="Freeform 4" id="4"/>
            <p:cNvSpPr/>
            <p:nvPr/>
          </p:nvSpPr>
          <p:spPr>
            <a:xfrm flipH="false" flipV="false" rot="0">
              <a:off x="0" y="0"/>
              <a:ext cx="12287788" cy="1913792"/>
            </a:xfrm>
            <a:custGeom>
              <a:avLst/>
              <a:gdLst/>
              <a:ahLst/>
              <a:cxnLst/>
              <a:rect r="r" b="b" t="t" l="l"/>
              <a:pathLst>
                <a:path h="1913792" w="12287788">
                  <a:moveTo>
                    <a:pt x="0" y="0"/>
                  </a:moveTo>
                  <a:lnTo>
                    <a:pt x="12287788" y="0"/>
                  </a:lnTo>
                  <a:lnTo>
                    <a:pt x="12287788" y="1913792"/>
                  </a:lnTo>
                  <a:lnTo>
                    <a:pt x="0" y="19137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22697" y="683237"/>
              <a:ext cx="12165089" cy="822452"/>
            </a:xfrm>
            <a:prstGeom prst="rect">
              <a:avLst/>
            </a:prstGeom>
          </p:spPr>
          <p:txBody>
            <a:bodyPr anchor="t" rtlCol="false" tIns="0" lIns="0" bIns="0" rIns="0">
              <a:spAutoFit/>
            </a:bodyPr>
            <a:lstStyle/>
            <a:p>
              <a:pPr algn="l">
                <a:lnSpc>
                  <a:spcPts val="5209"/>
                </a:lnSpc>
              </a:pPr>
              <a:r>
                <a:rPr lang="en-US" sz="4962" b="true">
                  <a:solidFill>
                    <a:srgbClr val="F6F6F6"/>
                  </a:solidFill>
                  <a:latin typeface="Inter Bold"/>
                  <a:ea typeface="Inter Bold"/>
                  <a:cs typeface="Inter Bold"/>
                  <a:sym typeface="Inter Bold"/>
                </a:rPr>
                <a:t> EXISTING METHODOLOGIES</a:t>
              </a:r>
            </a:p>
          </p:txBody>
        </p:sp>
      </p:grpSp>
      <p:sp>
        <p:nvSpPr>
          <p:cNvPr name="TextBox 6" id="6"/>
          <p:cNvSpPr txBox="true"/>
          <p:nvPr/>
        </p:nvSpPr>
        <p:spPr>
          <a:xfrm rot="0">
            <a:off x="853964" y="7251135"/>
            <a:ext cx="5155216" cy="512445"/>
          </a:xfrm>
          <a:prstGeom prst="rect">
            <a:avLst/>
          </a:prstGeom>
        </p:spPr>
        <p:txBody>
          <a:bodyPr anchor="t" rtlCol="false" tIns="0" lIns="0" bIns="0" rIns="0">
            <a:spAutoFit/>
          </a:bodyPr>
          <a:lstStyle/>
          <a:p>
            <a:pPr algn="l">
              <a:lnSpc>
                <a:spcPts val="3779"/>
              </a:lnSpc>
            </a:pPr>
            <a:r>
              <a:rPr lang="en-US" sz="2699" b="true">
                <a:solidFill>
                  <a:srgbClr val="17726D"/>
                </a:solidFill>
                <a:latin typeface="Inter Bold"/>
                <a:ea typeface="Inter Bold"/>
                <a:cs typeface="Inter Bold"/>
                <a:sym typeface="Inter Bold"/>
              </a:rPr>
              <a:t>Title</a:t>
            </a:r>
          </a:p>
        </p:txBody>
      </p:sp>
      <p:sp>
        <p:nvSpPr>
          <p:cNvPr name="TextBox 7" id="7"/>
          <p:cNvSpPr txBox="true"/>
          <p:nvPr/>
        </p:nvSpPr>
        <p:spPr>
          <a:xfrm rot="0">
            <a:off x="6573403" y="7251135"/>
            <a:ext cx="5155216" cy="512445"/>
          </a:xfrm>
          <a:prstGeom prst="rect">
            <a:avLst/>
          </a:prstGeom>
        </p:spPr>
        <p:txBody>
          <a:bodyPr anchor="t" rtlCol="false" tIns="0" lIns="0" bIns="0" rIns="0">
            <a:spAutoFit/>
          </a:bodyPr>
          <a:lstStyle/>
          <a:p>
            <a:pPr algn="l">
              <a:lnSpc>
                <a:spcPts val="3779"/>
              </a:lnSpc>
            </a:pPr>
            <a:r>
              <a:rPr lang="en-US" sz="2699" b="true">
                <a:solidFill>
                  <a:srgbClr val="17726D"/>
                </a:solidFill>
                <a:latin typeface="Inter Bold"/>
                <a:ea typeface="Inter Bold"/>
                <a:cs typeface="Inter Bold"/>
                <a:sym typeface="Inter Bold"/>
              </a:rPr>
              <a:t>Title</a:t>
            </a:r>
          </a:p>
        </p:txBody>
      </p:sp>
      <p:sp>
        <p:nvSpPr>
          <p:cNvPr name="TextBox 8" id="8"/>
          <p:cNvSpPr txBox="true"/>
          <p:nvPr/>
        </p:nvSpPr>
        <p:spPr>
          <a:xfrm rot="0">
            <a:off x="12297604" y="7183174"/>
            <a:ext cx="5155216" cy="512445"/>
          </a:xfrm>
          <a:prstGeom prst="rect">
            <a:avLst/>
          </a:prstGeom>
        </p:spPr>
        <p:txBody>
          <a:bodyPr anchor="t" rtlCol="false" tIns="0" lIns="0" bIns="0" rIns="0">
            <a:spAutoFit/>
          </a:bodyPr>
          <a:lstStyle/>
          <a:p>
            <a:pPr algn="l">
              <a:lnSpc>
                <a:spcPts val="3779"/>
              </a:lnSpc>
            </a:pPr>
            <a:r>
              <a:rPr lang="en-US" sz="2699" b="true">
                <a:solidFill>
                  <a:srgbClr val="17726D"/>
                </a:solidFill>
                <a:latin typeface="Inter Bold"/>
                <a:ea typeface="Inter Bold"/>
                <a:cs typeface="Inter Bold"/>
                <a:sym typeface="Inter Bold"/>
              </a:rPr>
              <a:t>Title</a:t>
            </a:r>
          </a:p>
        </p:txBody>
      </p:sp>
      <p:sp>
        <p:nvSpPr>
          <p:cNvPr name="Freeform 9" id="9"/>
          <p:cNvSpPr/>
          <p:nvPr/>
        </p:nvSpPr>
        <p:spPr>
          <a:xfrm flipH="false" flipV="false" rot="0">
            <a:off x="-3290082" y="5808346"/>
            <a:ext cx="8260053" cy="8260053"/>
          </a:xfrm>
          <a:custGeom>
            <a:avLst/>
            <a:gdLst/>
            <a:ahLst/>
            <a:cxnLst/>
            <a:rect r="r" b="b" t="t" l="l"/>
            <a:pathLst>
              <a:path h="8260053" w="8260053">
                <a:moveTo>
                  <a:pt x="0" y="0"/>
                </a:moveTo>
                <a:lnTo>
                  <a:pt x="8260054" y="0"/>
                </a:lnTo>
                <a:lnTo>
                  <a:pt x="8260054" y="8260054"/>
                </a:lnTo>
                <a:lnTo>
                  <a:pt x="0" y="82600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863489" y="7704353"/>
            <a:ext cx="4930750" cy="548640"/>
          </a:xfrm>
          <a:prstGeom prst="rect">
            <a:avLst/>
          </a:prstGeom>
        </p:spPr>
        <p:txBody>
          <a:bodyPr anchor="t" rtlCol="false" tIns="0" lIns="0" bIns="0" rIns="0">
            <a:spAutoFit/>
          </a:bodyPr>
          <a:lstStyle/>
          <a:p>
            <a:pPr algn="just">
              <a:lnSpc>
                <a:spcPts val="3720"/>
              </a:lnSpc>
            </a:pPr>
            <a:r>
              <a:rPr lang="en-US" sz="2400">
                <a:solidFill>
                  <a:srgbClr val="000000"/>
                </a:solidFill>
                <a:latin typeface="Open Sans"/>
                <a:ea typeface="Open Sans"/>
                <a:cs typeface="Open Sans"/>
                <a:sym typeface="Open Sans"/>
              </a:rPr>
              <a:t>Content</a:t>
            </a:r>
          </a:p>
        </p:txBody>
      </p:sp>
      <p:sp>
        <p:nvSpPr>
          <p:cNvPr name="TextBox 11" id="11"/>
          <p:cNvSpPr txBox="true"/>
          <p:nvPr/>
        </p:nvSpPr>
        <p:spPr>
          <a:xfrm rot="0">
            <a:off x="6571155" y="7704353"/>
            <a:ext cx="4930750" cy="548640"/>
          </a:xfrm>
          <a:prstGeom prst="rect">
            <a:avLst/>
          </a:prstGeom>
        </p:spPr>
        <p:txBody>
          <a:bodyPr anchor="t" rtlCol="false" tIns="0" lIns="0" bIns="0" rIns="0">
            <a:spAutoFit/>
          </a:bodyPr>
          <a:lstStyle/>
          <a:p>
            <a:pPr algn="just">
              <a:lnSpc>
                <a:spcPts val="3720"/>
              </a:lnSpc>
            </a:pPr>
            <a:r>
              <a:rPr lang="en-US" sz="2400">
                <a:solidFill>
                  <a:srgbClr val="000000"/>
                </a:solidFill>
                <a:latin typeface="Open Sans"/>
                <a:ea typeface="Open Sans"/>
                <a:cs typeface="Open Sans"/>
                <a:sym typeface="Open Sans"/>
              </a:rPr>
              <a:t>content</a:t>
            </a:r>
          </a:p>
        </p:txBody>
      </p:sp>
      <p:sp>
        <p:nvSpPr>
          <p:cNvPr name="TextBox 12" id="12"/>
          <p:cNvSpPr txBox="true"/>
          <p:nvPr/>
        </p:nvSpPr>
        <p:spPr>
          <a:xfrm rot="0">
            <a:off x="12328550" y="7704353"/>
            <a:ext cx="4930750" cy="548640"/>
          </a:xfrm>
          <a:prstGeom prst="rect">
            <a:avLst/>
          </a:prstGeom>
        </p:spPr>
        <p:txBody>
          <a:bodyPr anchor="t" rtlCol="false" tIns="0" lIns="0" bIns="0" rIns="0">
            <a:spAutoFit/>
          </a:bodyPr>
          <a:lstStyle/>
          <a:p>
            <a:pPr algn="just">
              <a:lnSpc>
                <a:spcPts val="3720"/>
              </a:lnSpc>
            </a:pPr>
            <a:r>
              <a:rPr lang="en-US" sz="2400">
                <a:solidFill>
                  <a:srgbClr val="000000"/>
                </a:solidFill>
                <a:latin typeface="Open Sans"/>
                <a:ea typeface="Open Sans"/>
                <a:cs typeface="Open Sans"/>
                <a:sym typeface="Open Sans"/>
              </a:rPr>
              <a:t>Content</a:t>
            </a:r>
          </a:p>
        </p:txBody>
      </p:sp>
      <p:sp>
        <p:nvSpPr>
          <p:cNvPr name="Freeform 13" id="13"/>
          <p:cNvSpPr/>
          <p:nvPr/>
        </p:nvSpPr>
        <p:spPr>
          <a:xfrm flipH="false" flipV="false" rot="0">
            <a:off x="0" y="6683403"/>
            <a:ext cx="18288000" cy="3603597"/>
          </a:xfrm>
          <a:custGeom>
            <a:avLst/>
            <a:gdLst/>
            <a:ahLst/>
            <a:cxnLst/>
            <a:rect r="r" b="b" t="t" l="l"/>
            <a:pathLst>
              <a:path h="3603597" w="18288000">
                <a:moveTo>
                  <a:pt x="0" y="0"/>
                </a:moveTo>
                <a:lnTo>
                  <a:pt x="18288000" y="0"/>
                </a:lnTo>
                <a:lnTo>
                  <a:pt x="18288000" y="3603597"/>
                </a:lnTo>
                <a:lnTo>
                  <a:pt x="0" y="360359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455076" y="2245510"/>
            <a:ext cx="5433248" cy="7056406"/>
          </a:xfrm>
          <a:custGeom>
            <a:avLst/>
            <a:gdLst/>
            <a:ahLst/>
            <a:cxnLst/>
            <a:rect r="r" b="b" t="t" l="l"/>
            <a:pathLst>
              <a:path h="7056406" w="5433248">
                <a:moveTo>
                  <a:pt x="0" y="0"/>
                </a:moveTo>
                <a:lnTo>
                  <a:pt x="5433248" y="0"/>
                </a:lnTo>
                <a:lnTo>
                  <a:pt x="5433248" y="7056405"/>
                </a:lnTo>
                <a:lnTo>
                  <a:pt x="0" y="705640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0">
            <a:off x="6318175" y="2207774"/>
            <a:ext cx="5433248" cy="7056406"/>
          </a:xfrm>
          <a:custGeom>
            <a:avLst/>
            <a:gdLst/>
            <a:ahLst/>
            <a:cxnLst/>
            <a:rect r="r" b="b" t="t" l="l"/>
            <a:pathLst>
              <a:path h="7056406" w="5433248">
                <a:moveTo>
                  <a:pt x="0" y="0"/>
                </a:moveTo>
                <a:lnTo>
                  <a:pt x="5433248" y="0"/>
                </a:lnTo>
                <a:lnTo>
                  <a:pt x="5433248" y="7056405"/>
                </a:lnTo>
                <a:lnTo>
                  <a:pt x="0" y="705640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6" id="16"/>
          <p:cNvSpPr/>
          <p:nvPr/>
        </p:nvSpPr>
        <p:spPr>
          <a:xfrm flipH="false" flipV="false" rot="0">
            <a:off x="12261296" y="2185639"/>
            <a:ext cx="5433248" cy="7056406"/>
          </a:xfrm>
          <a:custGeom>
            <a:avLst/>
            <a:gdLst/>
            <a:ahLst/>
            <a:cxnLst/>
            <a:rect r="r" b="b" t="t" l="l"/>
            <a:pathLst>
              <a:path h="7056406" w="5433248">
                <a:moveTo>
                  <a:pt x="0" y="0"/>
                </a:moveTo>
                <a:lnTo>
                  <a:pt x="5433248" y="0"/>
                </a:lnTo>
                <a:lnTo>
                  <a:pt x="5433248" y="7056405"/>
                </a:lnTo>
                <a:lnTo>
                  <a:pt x="0" y="705640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7" id="17"/>
          <p:cNvSpPr txBox="true"/>
          <p:nvPr/>
        </p:nvSpPr>
        <p:spPr>
          <a:xfrm rot="0">
            <a:off x="2192257" y="3094950"/>
            <a:ext cx="1958883" cy="420624"/>
          </a:xfrm>
          <a:prstGeom prst="rect">
            <a:avLst/>
          </a:prstGeom>
        </p:spPr>
        <p:txBody>
          <a:bodyPr anchor="t" rtlCol="false" tIns="0" lIns="0" bIns="0" rIns="0">
            <a:spAutoFit/>
          </a:bodyPr>
          <a:lstStyle/>
          <a:p>
            <a:pPr algn="l">
              <a:lnSpc>
                <a:spcPts val="3360"/>
              </a:lnSpc>
            </a:pPr>
            <a:r>
              <a:rPr lang="en-US" sz="2799" b="true">
                <a:solidFill>
                  <a:srgbClr val="000000"/>
                </a:solidFill>
                <a:latin typeface="Open Sans Bold"/>
                <a:ea typeface="Open Sans Bold"/>
                <a:cs typeface="Open Sans Bold"/>
                <a:sym typeface="Open Sans Bold"/>
              </a:rPr>
              <a:t>Method 1</a:t>
            </a:r>
          </a:p>
        </p:txBody>
      </p:sp>
      <p:sp>
        <p:nvSpPr>
          <p:cNvPr name="TextBox 18" id="18"/>
          <p:cNvSpPr txBox="true"/>
          <p:nvPr/>
        </p:nvSpPr>
        <p:spPr>
          <a:xfrm rot="0">
            <a:off x="829430" y="4230483"/>
            <a:ext cx="4650676" cy="3165348"/>
          </a:xfrm>
          <a:prstGeom prst="rect">
            <a:avLst/>
          </a:prstGeom>
        </p:spPr>
        <p:txBody>
          <a:bodyPr anchor="t" rtlCol="false" tIns="0" lIns="0" bIns="0" rIns="0">
            <a:spAutoFit/>
          </a:bodyPr>
          <a:lstStyle/>
          <a:p>
            <a:pPr algn="just">
              <a:lnSpc>
                <a:spcPts val="3078"/>
              </a:lnSpc>
            </a:pPr>
            <a:r>
              <a:rPr lang="en-US" sz="2400">
                <a:solidFill>
                  <a:srgbClr val="000000"/>
                </a:solidFill>
                <a:latin typeface="Poppins"/>
                <a:ea typeface="Poppins"/>
                <a:cs typeface="Poppins"/>
                <a:sym typeface="Poppins"/>
              </a:rPr>
              <a:t>Jet propulsion is traditionally taught through classroom lectures that primarily focus on theoretical concepts, definitions, and verbal explanations of propulsion principles, with limited visual representation of actual engine processes.</a:t>
            </a:r>
          </a:p>
        </p:txBody>
      </p:sp>
      <p:sp>
        <p:nvSpPr>
          <p:cNvPr name="TextBox 19" id="19"/>
          <p:cNvSpPr txBox="true"/>
          <p:nvPr/>
        </p:nvSpPr>
        <p:spPr>
          <a:xfrm rot="0">
            <a:off x="8180434" y="3094950"/>
            <a:ext cx="1792615" cy="422615"/>
          </a:xfrm>
          <a:prstGeom prst="rect">
            <a:avLst/>
          </a:prstGeom>
        </p:spPr>
        <p:txBody>
          <a:bodyPr anchor="t" rtlCol="false" tIns="0" lIns="0" bIns="0" rIns="0">
            <a:spAutoFit/>
          </a:bodyPr>
          <a:lstStyle/>
          <a:p>
            <a:pPr algn="l">
              <a:lnSpc>
                <a:spcPts val="3360"/>
              </a:lnSpc>
            </a:pPr>
            <a:r>
              <a:rPr lang="en-US" sz="2799" b="true">
                <a:solidFill>
                  <a:srgbClr val="FFFFFF"/>
                </a:solidFill>
                <a:latin typeface="Open Sans Bold"/>
                <a:ea typeface="Open Sans Bold"/>
                <a:cs typeface="Open Sans Bold"/>
                <a:sym typeface="Open Sans Bold"/>
              </a:rPr>
              <a:t>Method 2</a:t>
            </a:r>
          </a:p>
        </p:txBody>
      </p:sp>
      <p:sp>
        <p:nvSpPr>
          <p:cNvPr name="Freeform 20" id="20"/>
          <p:cNvSpPr/>
          <p:nvPr/>
        </p:nvSpPr>
        <p:spPr>
          <a:xfrm flipH="false" flipV="false" rot="0">
            <a:off x="12413696" y="2338039"/>
            <a:ext cx="5433248" cy="7056406"/>
          </a:xfrm>
          <a:custGeom>
            <a:avLst/>
            <a:gdLst/>
            <a:ahLst/>
            <a:cxnLst/>
            <a:rect r="r" b="b" t="t" l="l"/>
            <a:pathLst>
              <a:path h="7056406" w="5433248">
                <a:moveTo>
                  <a:pt x="0" y="0"/>
                </a:moveTo>
                <a:lnTo>
                  <a:pt x="5433248" y="0"/>
                </a:lnTo>
                <a:lnTo>
                  <a:pt x="5433248" y="7056405"/>
                </a:lnTo>
                <a:lnTo>
                  <a:pt x="0" y="705640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1" id="21"/>
          <p:cNvSpPr txBox="true"/>
          <p:nvPr/>
        </p:nvSpPr>
        <p:spPr>
          <a:xfrm rot="0">
            <a:off x="14162096" y="3136022"/>
            <a:ext cx="1798634" cy="420624"/>
          </a:xfrm>
          <a:prstGeom prst="rect">
            <a:avLst/>
          </a:prstGeom>
        </p:spPr>
        <p:txBody>
          <a:bodyPr anchor="t" rtlCol="false" tIns="0" lIns="0" bIns="0" rIns="0">
            <a:spAutoFit/>
          </a:bodyPr>
          <a:lstStyle/>
          <a:p>
            <a:pPr algn="l">
              <a:lnSpc>
                <a:spcPts val="3360"/>
              </a:lnSpc>
            </a:pPr>
            <a:r>
              <a:rPr lang="en-US" sz="2799" b="true">
                <a:solidFill>
                  <a:srgbClr val="000000"/>
                </a:solidFill>
                <a:latin typeface="Open Sans Bold"/>
                <a:ea typeface="Open Sans Bold"/>
                <a:cs typeface="Open Sans Bold"/>
                <a:sym typeface="Open Sans Bold"/>
              </a:rPr>
              <a:t>Method 3</a:t>
            </a:r>
          </a:p>
        </p:txBody>
      </p:sp>
      <p:sp>
        <p:nvSpPr>
          <p:cNvPr name="TextBox 22" id="22"/>
          <p:cNvSpPr txBox="true"/>
          <p:nvPr/>
        </p:nvSpPr>
        <p:spPr>
          <a:xfrm rot="0">
            <a:off x="6739978" y="4282299"/>
            <a:ext cx="4509802" cy="3165348"/>
          </a:xfrm>
          <a:prstGeom prst="rect">
            <a:avLst/>
          </a:prstGeom>
        </p:spPr>
        <p:txBody>
          <a:bodyPr anchor="t" rtlCol="false" tIns="0" lIns="0" bIns="0" rIns="0">
            <a:spAutoFit/>
          </a:bodyPr>
          <a:lstStyle/>
          <a:p>
            <a:pPr algn="just">
              <a:lnSpc>
                <a:spcPts val="3078"/>
              </a:lnSpc>
            </a:pPr>
            <a:r>
              <a:rPr lang="en-US" sz="2400">
                <a:solidFill>
                  <a:srgbClr val="FFFFFF"/>
                </a:solidFill>
                <a:latin typeface="Poppins"/>
                <a:ea typeface="Poppins"/>
                <a:cs typeface="Poppins"/>
                <a:sym typeface="Poppins"/>
              </a:rPr>
              <a:t>Textbooks are commonly used to explain engine components and working mechanisms through static diagrams and written descriptions, which often fail to show real-time airflow, combustion, and exhaust behavior.</a:t>
            </a:r>
          </a:p>
        </p:txBody>
      </p:sp>
      <p:sp>
        <p:nvSpPr>
          <p:cNvPr name="TextBox 23" id="23"/>
          <p:cNvSpPr txBox="true"/>
          <p:nvPr/>
        </p:nvSpPr>
        <p:spPr>
          <a:xfrm rot="0">
            <a:off x="12795678" y="4374825"/>
            <a:ext cx="4479674" cy="3165348"/>
          </a:xfrm>
          <a:prstGeom prst="rect">
            <a:avLst/>
          </a:prstGeom>
        </p:spPr>
        <p:txBody>
          <a:bodyPr anchor="t" rtlCol="false" tIns="0" lIns="0" bIns="0" rIns="0">
            <a:spAutoFit/>
          </a:bodyPr>
          <a:lstStyle/>
          <a:p>
            <a:pPr algn="just">
              <a:lnSpc>
                <a:spcPts val="3078"/>
              </a:lnSpc>
            </a:pPr>
            <a:r>
              <a:rPr lang="en-US" sz="2400">
                <a:solidFill>
                  <a:srgbClr val="000000"/>
                </a:solidFill>
                <a:latin typeface="Poppins"/>
                <a:ea typeface="Poppins"/>
                <a:cs typeface="Poppins"/>
                <a:sym typeface="Poppins"/>
              </a:rPr>
              <a:t>Mathematical equations and numerical problem-solving methods are emphasized to analyze thrust, pressure, temperature, and engine performance, making learning heavily calculation-oriented rather than concept-driven.</a:t>
            </a:r>
          </a:p>
        </p:txBody>
      </p:sp>
      <p:sp>
        <p:nvSpPr>
          <p:cNvPr name="TextBox 24" id="24"/>
          <p:cNvSpPr txBox="true"/>
          <p:nvPr/>
        </p:nvSpPr>
        <p:spPr>
          <a:xfrm rot="0">
            <a:off x="16358711" y="9220733"/>
            <a:ext cx="633451" cy="488947"/>
          </a:xfrm>
          <a:prstGeom prst="rect">
            <a:avLst/>
          </a:prstGeom>
        </p:spPr>
        <p:txBody>
          <a:bodyPr anchor="t" rtlCol="false" tIns="0" lIns="0" bIns="0" rIns="0">
            <a:spAutoFit/>
          </a:bodyPr>
          <a:lstStyle/>
          <a:p>
            <a:pPr algn="l">
              <a:lnSpc>
                <a:spcPts val="3359"/>
              </a:lnSpc>
            </a:pPr>
            <a:r>
              <a:rPr lang="en-US" sz="2799">
                <a:solidFill>
                  <a:srgbClr val="000000"/>
                </a:solidFill>
                <a:latin typeface="Arial"/>
                <a:ea typeface="Arial"/>
                <a:cs typeface="Arial"/>
                <a:sym typeface="Arial"/>
              </a:rPr>
              <a:t>05</a:t>
            </a:r>
          </a:p>
        </p:txBody>
      </p:sp>
      <p:sp>
        <p:nvSpPr>
          <p:cNvPr name="TextBox 25" id="25"/>
          <p:cNvSpPr txBox="true"/>
          <p:nvPr/>
        </p:nvSpPr>
        <p:spPr>
          <a:xfrm rot="0">
            <a:off x="655812" y="9222994"/>
            <a:ext cx="5913120" cy="504614"/>
          </a:xfrm>
          <a:prstGeom prst="rect">
            <a:avLst/>
          </a:prstGeom>
        </p:spPr>
        <p:txBody>
          <a:bodyPr anchor="t" rtlCol="false" tIns="0" lIns="0" bIns="0" rIns="0">
            <a:spAutoFit/>
          </a:bodyPr>
          <a:lstStyle/>
          <a:p>
            <a:pPr algn="l">
              <a:lnSpc>
                <a:spcPts val="4216"/>
              </a:lnSpc>
            </a:pPr>
            <a:r>
              <a:rPr lang="en-US" b="true" sz="2199">
                <a:solidFill>
                  <a:srgbClr val="131313"/>
                </a:solidFill>
                <a:latin typeface="Poppins Medium"/>
                <a:ea typeface="Poppins Medium"/>
                <a:cs typeface="Poppins Medium"/>
                <a:sym typeface="Poppins Medium"/>
              </a:rPr>
              <a:t>MLR Institute Of Technology</a:t>
            </a:r>
          </a:p>
        </p:txBody>
      </p:sp>
    </p:spTree>
  </p:cSld>
  <p:clrMapOvr>
    <a:masterClrMapping/>
  </p:clrMapOvr>
  <p:transition spd="fast">
    <p:wipe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093670" y="-1144266"/>
            <a:ext cx="8229114" cy="10287000"/>
          </a:xfrm>
          <a:custGeom>
            <a:avLst/>
            <a:gdLst/>
            <a:ahLst/>
            <a:cxnLst/>
            <a:rect r="r" b="b" t="t" l="l"/>
            <a:pathLst>
              <a:path h="10287000" w="8229114">
                <a:moveTo>
                  <a:pt x="0" y="0"/>
                </a:moveTo>
                <a:lnTo>
                  <a:pt x="8229114" y="0"/>
                </a:lnTo>
                <a:lnTo>
                  <a:pt x="8229114" y="10287000"/>
                </a:lnTo>
                <a:lnTo>
                  <a:pt x="0" y="10287000"/>
                </a:lnTo>
                <a:lnTo>
                  <a:pt x="0" y="0"/>
                </a:lnTo>
                <a:close/>
              </a:path>
            </a:pathLst>
          </a:custGeom>
          <a:blipFill>
            <a:blip r:embed="rId2"/>
            <a:stretch>
              <a:fillRect l="-3" t="0" r="-2" b="0"/>
            </a:stretch>
          </a:blipFill>
        </p:spPr>
      </p:sp>
      <p:sp>
        <p:nvSpPr>
          <p:cNvPr name="TextBox 3" id="3"/>
          <p:cNvSpPr txBox="true"/>
          <p:nvPr/>
        </p:nvSpPr>
        <p:spPr>
          <a:xfrm rot="0">
            <a:off x="2211295" y="926011"/>
            <a:ext cx="13865409" cy="855345"/>
          </a:xfrm>
          <a:prstGeom prst="rect">
            <a:avLst/>
          </a:prstGeom>
        </p:spPr>
        <p:txBody>
          <a:bodyPr anchor="t" rtlCol="false" tIns="0" lIns="0" bIns="0" rIns="0">
            <a:spAutoFit/>
          </a:bodyPr>
          <a:lstStyle/>
          <a:p>
            <a:pPr algn="ctr">
              <a:lnSpc>
                <a:spcPts val="7560"/>
              </a:lnSpc>
            </a:pPr>
            <a:r>
              <a:rPr lang="en-US" sz="7200" b="true">
                <a:solidFill>
                  <a:srgbClr val="17726D"/>
                </a:solidFill>
                <a:latin typeface="Inter Bold"/>
                <a:ea typeface="Inter Bold"/>
                <a:cs typeface="Inter Bold"/>
                <a:sym typeface="Inter Bold"/>
              </a:rPr>
              <a:t>  DESIGN THINKING JOURNEY </a:t>
            </a:r>
          </a:p>
        </p:txBody>
      </p:sp>
      <p:sp>
        <p:nvSpPr>
          <p:cNvPr name="TextBox 4" id="4"/>
          <p:cNvSpPr txBox="true"/>
          <p:nvPr/>
        </p:nvSpPr>
        <p:spPr>
          <a:xfrm rot="0">
            <a:off x="12763624" y="3760556"/>
            <a:ext cx="1493520" cy="447652"/>
          </a:xfrm>
          <a:prstGeom prst="rect">
            <a:avLst/>
          </a:prstGeom>
        </p:spPr>
        <p:txBody>
          <a:bodyPr anchor="t" rtlCol="false" tIns="0" lIns="0" bIns="0" rIns="0">
            <a:spAutoFit/>
          </a:bodyPr>
          <a:lstStyle/>
          <a:p>
            <a:pPr algn="l">
              <a:lnSpc>
                <a:spcPts val="3119"/>
              </a:lnSpc>
            </a:pPr>
            <a:r>
              <a:rPr lang="en-US" sz="2599" b="true">
                <a:solidFill>
                  <a:srgbClr val="C00000"/>
                </a:solidFill>
                <a:latin typeface="Calibri (MS) Bold"/>
                <a:ea typeface="Calibri (MS) Bold"/>
                <a:cs typeface="Calibri (MS) Bold"/>
                <a:sym typeface="Calibri (MS) Bold"/>
              </a:rPr>
              <a:t>IDEATE</a:t>
            </a:r>
          </a:p>
        </p:txBody>
      </p:sp>
      <p:sp>
        <p:nvSpPr>
          <p:cNvPr name="Freeform 5" id="5"/>
          <p:cNvSpPr/>
          <p:nvPr/>
        </p:nvSpPr>
        <p:spPr>
          <a:xfrm flipH="false" flipV="false" rot="0">
            <a:off x="8332290" y="6697109"/>
            <a:ext cx="605127" cy="722104"/>
          </a:xfrm>
          <a:custGeom>
            <a:avLst/>
            <a:gdLst/>
            <a:ahLst/>
            <a:cxnLst/>
            <a:rect r="r" b="b" t="t" l="l"/>
            <a:pathLst>
              <a:path h="722104" w="605127">
                <a:moveTo>
                  <a:pt x="0" y="0"/>
                </a:moveTo>
                <a:lnTo>
                  <a:pt x="605127" y="0"/>
                </a:lnTo>
                <a:lnTo>
                  <a:pt x="605127" y="722104"/>
                </a:lnTo>
                <a:lnTo>
                  <a:pt x="0" y="722104"/>
                </a:lnTo>
                <a:lnTo>
                  <a:pt x="0" y="0"/>
                </a:lnTo>
                <a:close/>
              </a:path>
            </a:pathLst>
          </a:custGeom>
          <a:blipFill>
            <a:blip r:embed="rId3"/>
            <a:stretch>
              <a:fillRect l="-609143" t="-115531" r="-63142" b="-148508"/>
            </a:stretch>
          </a:blipFill>
        </p:spPr>
      </p:sp>
      <p:sp>
        <p:nvSpPr>
          <p:cNvPr name="TextBox 6" id="6"/>
          <p:cNvSpPr txBox="true"/>
          <p:nvPr/>
        </p:nvSpPr>
        <p:spPr>
          <a:xfrm rot="0">
            <a:off x="7017756" y="7597039"/>
            <a:ext cx="4252488" cy="1162119"/>
          </a:xfrm>
          <a:prstGeom prst="rect">
            <a:avLst/>
          </a:prstGeom>
        </p:spPr>
        <p:txBody>
          <a:bodyPr anchor="t" rtlCol="false" tIns="0" lIns="0" bIns="0" rIns="0">
            <a:spAutoFit/>
          </a:bodyPr>
          <a:lstStyle/>
          <a:p>
            <a:pPr algn="l">
              <a:lnSpc>
                <a:spcPts val="2999"/>
              </a:lnSpc>
            </a:pPr>
            <a:r>
              <a:rPr lang="en-US" sz="2499">
                <a:solidFill>
                  <a:srgbClr val="000000"/>
                </a:solidFill>
                <a:latin typeface="Calibri (MS)"/>
                <a:ea typeface="Calibri (MS)"/>
                <a:cs typeface="Calibri (MS)"/>
                <a:sym typeface="Calibri (MS)"/>
              </a:rPr>
              <a:t>Evaluate learning effectiveness through user feedback, quizzes, and performance improvement.</a:t>
            </a:r>
          </a:p>
        </p:txBody>
      </p:sp>
      <p:sp>
        <p:nvSpPr>
          <p:cNvPr name="TextBox 7" id="7"/>
          <p:cNvSpPr txBox="true"/>
          <p:nvPr/>
        </p:nvSpPr>
        <p:spPr>
          <a:xfrm rot="0">
            <a:off x="11788140" y="6249457"/>
            <a:ext cx="1950968" cy="447652"/>
          </a:xfrm>
          <a:prstGeom prst="rect">
            <a:avLst/>
          </a:prstGeom>
        </p:spPr>
        <p:txBody>
          <a:bodyPr anchor="t" rtlCol="false" tIns="0" lIns="0" bIns="0" rIns="0">
            <a:spAutoFit/>
          </a:bodyPr>
          <a:lstStyle/>
          <a:p>
            <a:pPr algn="l">
              <a:lnSpc>
                <a:spcPts val="3119"/>
              </a:lnSpc>
            </a:pPr>
            <a:r>
              <a:rPr lang="en-US" sz="2599" b="true">
                <a:solidFill>
                  <a:srgbClr val="FABE00"/>
                </a:solidFill>
                <a:latin typeface="Calibri (MS) Bold"/>
                <a:ea typeface="Calibri (MS) Bold"/>
                <a:cs typeface="Calibri (MS) Bold"/>
                <a:sym typeface="Calibri (MS) Bold"/>
              </a:rPr>
              <a:t>PROTOTYPE</a:t>
            </a:r>
          </a:p>
        </p:txBody>
      </p:sp>
      <p:sp>
        <p:nvSpPr>
          <p:cNvPr name="TextBox 8" id="8"/>
          <p:cNvSpPr txBox="true"/>
          <p:nvPr/>
        </p:nvSpPr>
        <p:spPr>
          <a:xfrm rot="0">
            <a:off x="9065106" y="6971561"/>
            <a:ext cx="1042502" cy="447652"/>
          </a:xfrm>
          <a:prstGeom prst="rect">
            <a:avLst/>
          </a:prstGeom>
        </p:spPr>
        <p:txBody>
          <a:bodyPr anchor="t" rtlCol="false" tIns="0" lIns="0" bIns="0" rIns="0">
            <a:spAutoFit/>
          </a:bodyPr>
          <a:lstStyle/>
          <a:p>
            <a:pPr algn="l">
              <a:lnSpc>
                <a:spcPts val="3119"/>
              </a:lnSpc>
            </a:pPr>
            <a:r>
              <a:rPr lang="en-US" sz="2599" b="true">
                <a:solidFill>
                  <a:srgbClr val="31859C"/>
                </a:solidFill>
                <a:latin typeface="Calibri (MS) Bold"/>
                <a:ea typeface="Calibri (MS) Bold"/>
                <a:cs typeface="Calibri (MS) Bold"/>
                <a:sym typeface="Calibri (MS) Bold"/>
              </a:rPr>
              <a:t>TEST</a:t>
            </a:r>
          </a:p>
        </p:txBody>
      </p:sp>
      <p:sp>
        <p:nvSpPr>
          <p:cNvPr name="TextBox 9" id="9"/>
          <p:cNvSpPr txBox="true"/>
          <p:nvPr/>
        </p:nvSpPr>
        <p:spPr>
          <a:xfrm rot="0">
            <a:off x="12763624" y="4271734"/>
            <a:ext cx="4495676" cy="1162119"/>
          </a:xfrm>
          <a:prstGeom prst="rect">
            <a:avLst/>
          </a:prstGeom>
        </p:spPr>
        <p:txBody>
          <a:bodyPr anchor="t" rtlCol="false" tIns="0" lIns="0" bIns="0" rIns="0">
            <a:spAutoFit/>
          </a:bodyPr>
          <a:lstStyle/>
          <a:p>
            <a:pPr algn="l">
              <a:lnSpc>
                <a:spcPts val="2999"/>
              </a:lnSpc>
            </a:pPr>
            <a:r>
              <a:rPr lang="en-US" sz="2499">
                <a:solidFill>
                  <a:srgbClr val="000000"/>
                </a:solidFill>
                <a:latin typeface="Calibri (MS)"/>
                <a:ea typeface="Calibri (MS)"/>
                <a:cs typeface="Calibri (MS)"/>
                <a:sym typeface="Calibri (MS)"/>
              </a:rPr>
              <a:t>Create an AI-powered platform with engine visualizations, guided learning, and experimentation.</a:t>
            </a:r>
          </a:p>
        </p:txBody>
      </p:sp>
      <p:sp>
        <p:nvSpPr>
          <p:cNvPr name="TextBox 10" id="10"/>
          <p:cNvSpPr txBox="true"/>
          <p:nvPr/>
        </p:nvSpPr>
        <p:spPr>
          <a:xfrm rot="0">
            <a:off x="11786102" y="6715773"/>
            <a:ext cx="4290603" cy="1162119"/>
          </a:xfrm>
          <a:prstGeom prst="rect">
            <a:avLst/>
          </a:prstGeom>
        </p:spPr>
        <p:txBody>
          <a:bodyPr anchor="t" rtlCol="false" tIns="0" lIns="0" bIns="0" rIns="0">
            <a:spAutoFit/>
          </a:bodyPr>
          <a:lstStyle/>
          <a:p>
            <a:pPr algn="l">
              <a:lnSpc>
                <a:spcPts val="2999"/>
              </a:lnSpc>
            </a:pPr>
            <a:r>
              <a:rPr lang="en-US" sz="2499">
                <a:solidFill>
                  <a:srgbClr val="000000"/>
                </a:solidFill>
                <a:latin typeface="Calibri (MS)"/>
                <a:ea typeface="Calibri (MS)"/>
                <a:cs typeface="Calibri (MS)"/>
                <a:sym typeface="Calibri (MS)"/>
              </a:rPr>
              <a:t>Develop an interactive jet engine model with step-by-step AI explanations and simulations.</a:t>
            </a:r>
          </a:p>
        </p:txBody>
      </p:sp>
      <p:grpSp>
        <p:nvGrpSpPr>
          <p:cNvPr name="Group 11" id="11"/>
          <p:cNvGrpSpPr/>
          <p:nvPr/>
        </p:nvGrpSpPr>
        <p:grpSpPr>
          <a:xfrm rot="0">
            <a:off x="1503032" y="3679109"/>
            <a:ext cx="4718398" cy="1754743"/>
            <a:chOff x="0" y="0"/>
            <a:chExt cx="6291197" cy="2339658"/>
          </a:xfrm>
        </p:grpSpPr>
        <p:sp>
          <p:nvSpPr>
            <p:cNvPr name="TextBox 12" id="12"/>
            <p:cNvSpPr txBox="true"/>
            <p:nvPr/>
          </p:nvSpPr>
          <p:spPr>
            <a:xfrm rot="0">
              <a:off x="3283837" y="127645"/>
              <a:ext cx="3007360" cy="577819"/>
            </a:xfrm>
            <a:prstGeom prst="rect">
              <a:avLst/>
            </a:prstGeom>
          </p:spPr>
          <p:txBody>
            <a:bodyPr anchor="t" rtlCol="false" tIns="0" lIns="0" bIns="0" rIns="0">
              <a:spAutoFit/>
            </a:bodyPr>
            <a:lstStyle/>
            <a:p>
              <a:pPr algn="l">
                <a:lnSpc>
                  <a:spcPts val="3119"/>
                </a:lnSpc>
              </a:pPr>
              <a:r>
                <a:rPr lang="en-US" sz="2599" b="true">
                  <a:solidFill>
                    <a:srgbClr val="E46C0A"/>
                  </a:solidFill>
                  <a:latin typeface="Calibri (MS) Bold"/>
                  <a:ea typeface="Calibri (MS) Bold"/>
                  <a:cs typeface="Calibri (MS) Bold"/>
                  <a:sym typeface="Calibri (MS) Bold"/>
                </a:rPr>
                <a:t>EMPATHIZE</a:t>
              </a:r>
            </a:p>
          </p:txBody>
        </p:sp>
        <p:sp>
          <p:nvSpPr>
            <p:cNvPr name="TextBox 13" id="13"/>
            <p:cNvSpPr txBox="true"/>
            <p:nvPr/>
          </p:nvSpPr>
          <p:spPr>
            <a:xfrm rot="0">
              <a:off x="0" y="806041"/>
              <a:ext cx="5190207" cy="1533617"/>
            </a:xfrm>
            <a:prstGeom prst="rect">
              <a:avLst/>
            </a:prstGeom>
          </p:spPr>
          <p:txBody>
            <a:bodyPr anchor="t" rtlCol="false" tIns="0" lIns="0" bIns="0" rIns="0">
              <a:spAutoFit/>
            </a:bodyPr>
            <a:lstStyle/>
            <a:p>
              <a:pPr algn="l">
                <a:lnSpc>
                  <a:spcPts val="2999"/>
                </a:lnSpc>
              </a:pPr>
              <a:r>
                <a:rPr lang="en-US" sz="2499">
                  <a:solidFill>
                    <a:srgbClr val="000000"/>
                  </a:solidFill>
                  <a:latin typeface="Calibri (MS)"/>
                  <a:ea typeface="Calibri (MS)"/>
                  <a:cs typeface="Calibri (MS)"/>
                  <a:sym typeface="Calibri (MS)"/>
                </a:rPr>
                <a:t>Understanding that beginners struggle to visualize and grasp complex propulsion concepts.</a:t>
              </a:r>
            </a:p>
          </p:txBody>
        </p:sp>
        <p:sp>
          <p:nvSpPr>
            <p:cNvPr name="Freeform 14" id="14"/>
            <p:cNvSpPr/>
            <p:nvPr/>
          </p:nvSpPr>
          <p:spPr>
            <a:xfrm flipH="false" flipV="false" rot="0">
              <a:off x="2062152" y="0"/>
              <a:ext cx="1065904" cy="853666"/>
            </a:xfrm>
            <a:custGeom>
              <a:avLst/>
              <a:gdLst/>
              <a:ahLst/>
              <a:cxnLst/>
              <a:rect r="r" b="b" t="t" l="l"/>
              <a:pathLst>
                <a:path h="853666" w="1065904">
                  <a:moveTo>
                    <a:pt x="0" y="0"/>
                  </a:moveTo>
                  <a:lnTo>
                    <a:pt x="1065903" y="0"/>
                  </a:lnTo>
                  <a:lnTo>
                    <a:pt x="1065903" y="853666"/>
                  </a:lnTo>
                  <a:lnTo>
                    <a:pt x="0" y="853666"/>
                  </a:lnTo>
                  <a:lnTo>
                    <a:pt x="0" y="0"/>
                  </a:lnTo>
                  <a:close/>
                </a:path>
              </a:pathLst>
            </a:custGeom>
            <a:blipFill>
              <a:blip r:embed="rId3"/>
              <a:stretch>
                <a:fillRect l="-35325" t="-132688" r="-410072" b="-150371"/>
              </a:stretch>
            </a:blipFill>
          </p:spPr>
        </p:sp>
      </p:grpSp>
      <p:grpSp>
        <p:nvGrpSpPr>
          <p:cNvPr name="Group 15" id="15"/>
          <p:cNvGrpSpPr/>
          <p:nvPr/>
        </p:nvGrpSpPr>
        <p:grpSpPr>
          <a:xfrm rot="0">
            <a:off x="2800728" y="5834106"/>
            <a:ext cx="4585883" cy="1726007"/>
            <a:chOff x="0" y="0"/>
            <a:chExt cx="6114511" cy="2301342"/>
          </a:xfrm>
        </p:grpSpPr>
        <p:sp>
          <p:nvSpPr>
            <p:cNvPr name="TextBox 16" id="16"/>
            <p:cNvSpPr txBox="true"/>
            <p:nvPr/>
          </p:nvSpPr>
          <p:spPr>
            <a:xfrm rot="0">
              <a:off x="3459945" y="149147"/>
              <a:ext cx="2296160" cy="577819"/>
            </a:xfrm>
            <a:prstGeom prst="rect">
              <a:avLst/>
            </a:prstGeom>
          </p:spPr>
          <p:txBody>
            <a:bodyPr anchor="t" rtlCol="false" tIns="0" lIns="0" bIns="0" rIns="0">
              <a:spAutoFit/>
            </a:bodyPr>
            <a:lstStyle/>
            <a:p>
              <a:pPr algn="l">
                <a:lnSpc>
                  <a:spcPts val="3119"/>
                </a:lnSpc>
              </a:pPr>
              <a:r>
                <a:rPr lang="en-US" sz="2599" b="true">
                  <a:solidFill>
                    <a:srgbClr val="0070C0"/>
                  </a:solidFill>
                  <a:latin typeface="Calibri (MS) Bold"/>
                  <a:ea typeface="Calibri (MS) Bold"/>
                  <a:cs typeface="Calibri (MS) Bold"/>
                  <a:sym typeface="Calibri (MS) Bold"/>
                </a:rPr>
                <a:t>DEFINE</a:t>
              </a:r>
            </a:p>
          </p:txBody>
        </p:sp>
        <p:sp>
          <p:nvSpPr>
            <p:cNvPr name="TextBox 17" id="17"/>
            <p:cNvSpPr txBox="true"/>
            <p:nvPr/>
          </p:nvSpPr>
          <p:spPr>
            <a:xfrm rot="0">
              <a:off x="0" y="767725"/>
              <a:ext cx="6114511" cy="1533617"/>
            </a:xfrm>
            <a:prstGeom prst="rect">
              <a:avLst/>
            </a:prstGeom>
          </p:spPr>
          <p:txBody>
            <a:bodyPr anchor="t" rtlCol="false" tIns="0" lIns="0" bIns="0" rIns="0">
              <a:spAutoFit/>
            </a:bodyPr>
            <a:lstStyle/>
            <a:p>
              <a:pPr algn="l">
                <a:lnSpc>
                  <a:spcPts val="2999"/>
                </a:lnSpc>
              </a:pPr>
              <a:r>
                <a:rPr lang="en-US" sz="2499">
                  <a:solidFill>
                    <a:srgbClr val="000000"/>
                  </a:solidFill>
                  <a:latin typeface="Calibri (MS)"/>
                  <a:ea typeface="Calibri (MS)"/>
                  <a:cs typeface="Calibri (MS)"/>
                  <a:sym typeface="Calibri (MS)"/>
                </a:rPr>
                <a:t>The problem is the lack of interactive, visual, and beginner-friendly propulsion learning tools.</a:t>
              </a:r>
            </a:p>
          </p:txBody>
        </p:sp>
        <p:sp>
          <p:nvSpPr>
            <p:cNvPr name="Freeform 18" id="18"/>
            <p:cNvSpPr/>
            <p:nvPr/>
          </p:nvSpPr>
          <p:spPr>
            <a:xfrm flipH="false" flipV="false" rot="0">
              <a:off x="2494186" y="0"/>
              <a:ext cx="965760" cy="815350"/>
            </a:xfrm>
            <a:custGeom>
              <a:avLst/>
              <a:gdLst/>
              <a:ahLst/>
              <a:cxnLst/>
              <a:rect r="r" b="b" t="t" l="l"/>
              <a:pathLst>
                <a:path h="815350" w="965760">
                  <a:moveTo>
                    <a:pt x="0" y="0"/>
                  </a:moveTo>
                  <a:lnTo>
                    <a:pt x="965759" y="0"/>
                  </a:lnTo>
                  <a:lnTo>
                    <a:pt x="965759" y="815350"/>
                  </a:lnTo>
                  <a:lnTo>
                    <a:pt x="0" y="815350"/>
                  </a:lnTo>
                  <a:lnTo>
                    <a:pt x="0" y="0"/>
                  </a:lnTo>
                  <a:close/>
                </a:path>
              </a:pathLst>
            </a:custGeom>
            <a:blipFill>
              <a:blip r:embed="rId3"/>
              <a:stretch>
                <a:fillRect l="-167356" t="-146269" r="-357223" b="-169865"/>
              </a:stretch>
            </a:blipFill>
          </p:spPr>
        </p:sp>
      </p:grpSp>
      <p:sp>
        <p:nvSpPr>
          <p:cNvPr name="Freeform 19" id="19"/>
          <p:cNvSpPr/>
          <p:nvPr/>
        </p:nvSpPr>
        <p:spPr>
          <a:xfrm flipH="false" flipV="false" rot="0">
            <a:off x="13850588" y="3381556"/>
            <a:ext cx="739636" cy="826652"/>
          </a:xfrm>
          <a:custGeom>
            <a:avLst/>
            <a:gdLst/>
            <a:ahLst/>
            <a:cxnLst/>
            <a:rect r="r" b="b" t="t" l="l"/>
            <a:pathLst>
              <a:path h="826652" w="739636">
                <a:moveTo>
                  <a:pt x="0" y="0"/>
                </a:moveTo>
                <a:lnTo>
                  <a:pt x="739635" y="0"/>
                </a:lnTo>
                <a:lnTo>
                  <a:pt x="739635" y="826652"/>
                </a:lnTo>
                <a:lnTo>
                  <a:pt x="0" y="826652"/>
                </a:lnTo>
                <a:lnTo>
                  <a:pt x="0" y="0"/>
                </a:lnTo>
                <a:close/>
              </a:path>
            </a:pathLst>
          </a:custGeom>
          <a:blipFill>
            <a:blip r:embed="rId3"/>
            <a:stretch>
              <a:fillRect l="-268077" t="-91357" r="-261200" b="-125351"/>
            </a:stretch>
          </a:blipFill>
        </p:spPr>
      </p:sp>
      <p:sp>
        <p:nvSpPr>
          <p:cNvPr name="Freeform 20" id="20"/>
          <p:cNvSpPr/>
          <p:nvPr/>
        </p:nvSpPr>
        <p:spPr>
          <a:xfrm flipH="false" flipV="false" rot="0">
            <a:off x="13510384" y="6077614"/>
            <a:ext cx="832587" cy="619496"/>
          </a:xfrm>
          <a:custGeom>
            <a:avLst/>
            <a:gdLst/>
            <a:ahLst/>
            <a:cxnLst/>
            <a:rect r="r" b="b" t="t" l="l"/>
            <a:pathLst>
              <a:path h="619496" w="832587">
                <a:moveTo>
                  <a:pt x="0" y="0"/>
                </a:moveTo>
                <a:lnTo>
                  <a:pt x="832587" y="0"/>
                </a:lnTo>
                <a:lnTo>
                  <a:pt x="832587" y="619495"/>
                </a:lnTo>
                <a:lnTo>
                  <a:pt x="0" y="619495"/>
                </a:lnTo>
                <a:lnTo>
                  <a:pt x="0" y="0"/>
                </a:lnTo>
                <a:close/>
              </a:path>
            </a:pathLst>
          </a:custGeom>
          <a:blipFill>
            <a:blip r:embed="rId3"/>
            <a:stretch>
              <a:fillRect l="-318400" t="-150504" r="-127914" b="-162502"/>
            </a:stretch>
          </a:blipFill>
        </p:spPr>
      </p:sp>
      <p:sp>
        <p:nvSpPr>
          <p:cNvPr name="TextBox 21" id="21"/>
          <p:cNvSpPr txBox="true"/>
          <p:nvPr/>
        </p:nvSpPr>
        <p:spPr>
          <a:xfrm rot="0">
            <a:off x="16358711" y="9220733"/>
            <a:ext cx="633451" cy="488947"/>
          </a:xfrm>
          <a:prstGeom prst="rect">
            <a:avLst/>
          </a:prstGeom>
        </p:spPr>
        <p:txBody>
          <a:bodyPr anchor="t" rtlCol="false" tIns="0" lIns="0" bIns="0" rIns="0">
            <a:spAutoFit/>
          </a:bodyPr>
          <a:lstStyle/>
          <a:p>
            <a:pPr algn="l">
              <a:lnSpc>
                <a:spcPts val="3359"/>
              </a:lnSpc>
            </a:pPr>
            <a:r>
              <a:rPr lang="en-US" sz="2799">
                <a:solidFill>
                  <a:srgbClr val="000000"/>
                </a:solidFill>
                <a:latin typeface="Arial"/>
                <a:ea typeface="Arial"/>
                <a:cs typeface="Arial"/>
                <a:sym typeface="Arial"/>
              </a:rPr>
              <a:t>06</a:t>
            </a:r>
          </a:p>
        </p:txBody>
      </p:sp>
      <p:sp>
        <p:nvSpPr>
          <p:cNvPr name="TextBox 22" id="22"/>
          <p:cNvSpPr txBox="true"/>
          <p:nvPr/>
        </p:nvSpPr>
        <p:spPr>
          <a:xfrm rot="0">
            <a:off x="655812" y="9222994"/>
            <a:ext cx="5913120" cy="504614"/>
          </a:xfrm>
          <a:prstGeom prst="rect">
            <a:avLst/>
          </a:prstGeom>
        </p:spPr>
        <p:txBody>
          <a:bodyPr anchor="t" rtlCol="false" tIns="0" lIns="0" bIns="0" rIns="0">
            <a:spAutoFit/>
          </a:bodyPr>
          <a:lstStyle/>
          <a:p>
            <a:pPr algn="l">
              <a:lnSpc>
                <a:spcPts val="4216"/>
              </a:lnSpc>
            </a:pPr>
            <a:r>
              <a:rPr lang="en-US" b="true" sz="2199">
                <a:solidFill>
                  <a:srgbClr val="131313"/>
                </a:solidFill>
                <a:latin typeface="Poppins Medium"/>
                <a:ea typeface="Poppins Medium"/>
                <a:cs typeface="Poppins Medium"/>
                <a:sym typeface="Poppins Medium"/>
              </a:rPr>
              <a:t>MLR Institute Of Technology</a:t>
            </a:r>
          </a:p>
        </p:txBody>
      </p:sp>
    </p:spTree>
  </p:cSld>
  <p:clrMapOvr>
    <a:masterClrMapping/>
  </p:clrMapOvr>
  <p:transition spd="fast">
    <p:wipe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345" t="-19168" r="-13314" b="-491"/>
            </a:stretch>
          </a:blipFill>
        </p:spPr>
      </p:sp>
      <p:grpSp>
        <p:nvGrpSpPr>
          <p:cNvPr name="Group 3" id="3"/>
          <p:cNvGrpSpPr/>
          <p:nvPr/>
        </p:nvGrpSpPr>
        <p:grpSpPr>
          <a:xfrm rot="0">
            <a:off x="564545" y="622686"/>
            <a:ext cx="17277418" cy="8635614"/>
            <a:chOff x="0" y="0"/>
            <a:chExt cx="23036558" cy="11514152"/>
          </a:xfrm>
        </p:grpSpPr>
        <p:grpSp>
          <p:nvGrpSpPr>
            <p:cNvPr name="Group 4" id="4"/>
            <p:cNvGrpSpPr/>
            <p:nvPr/>
          </p:nvGrpSpPr>
          <p:grpSpPr>
            <a:xfrm rot="0">
              <a:off x="0" y="7952948"/>
              <a:ext cx="23036558" cy="3561204"/>
              <a:chOff x="0" y="0"/>
              <a:chExt cx="4574987" cy="707242"/>
            </a:xfrm>
          </p:grpSpPr>
          <p:sp>
            <p:nvSpPr>
              <p:cNvPr name="Freeform 5" id="5"/>
              <p:cNvSpPr/>
              <p:nvPr/>
            </p:nvSpPr>
            <p:spPr>
              <a:xfrm flipH="false" flipV="false" rot="0">
                <a:off x="0" y="0"/>
                <a:ext cx="4574987" cy="707242"/>
              </a:xfrm>
              <a:custGeom>
                <a:avLst/>
                <a:gdLst/>
                <a:ahLst/>
                <a:cxnLst/>
                <a:rect r="r" b="b" t="t" l="l"/>
                <a:pathLst>
                  <a:path h="707242" w="4574987">
                    <a:moveTo>
                      <a:pt x="4574987" y="44809"/>
                    </a:moveTo>
                    <a:lnTo>
                      <a:pt x="4574987" y="662433"/>
                    </a:lnTo>
                    <a:cubicBezTo>
                      <a:pt x="4574987" y="674317"/>
                      <a:pt x="4570266" y="685715"/>
                      <a:pt x="4561863" y="694118"/>
                    </a:cubicBezTo>
                    <a:cubicBezTo>
                      <a:pt x="4553460" y="702521"/>
                      <a:pt x="4542062" y="707242"/>
                      <a:pt x="4530178" y="707242"/>
                    </a:cubicBezTo>
                    <a:lnTo>
                      <a:pt x="44809" y="707242"/>
                    </a:lnTo>
                    <a:cubicBezTo>
                      <a:pt x="20062" y="707242"/>
                      <a:pt x="0" y="687180"/>
                      <a:pt x="0" y="662433"/>
                    </a:cubicBezTo>
                    <a:lnTo>
                      <a:pt x="0" y="44809"/>
                    </a:lnTo>
                    <a:cubicBezTo>
                      <a:pt x="0" y="20062"/>
                      <a:pt x="20062" y="0"/>
                      <a:pt x="44809" y="0"/>
                    </a:cubicBezTo>
                    <a:lnTo>
                      <a:pt x="4530178" y="0"/>
                    </a:lnTo>
                    <a:cubicBezTo>
                      <a:pt x="4554925" y="0"/>
                      <a:pt x="4574987" y="20062"/>
                      <a:pt x="4574987" y="44809"/>
                    </a:cubicBezTo>
                    <a:close/>
                  </a:path>
                </a:pathLst>
              </a:custGeom>
              <a:solidFill>
                <a:srgbClr val="FFFFFF">
                  <a:alpha val="14902"/>
                </a:srgbClr>
              </a:solidFill>
            </p:spPr>
          </p:sp>
          <p:sp>
            <p:nvSpPr>
              <p:cNvPr name="TextBox 6" id="6"/>
              <p:cNvSpPr txBox="true"/>
              <p:nvPr/>
            </p:nvSpPr>
            <p:spPr>
              <a:xfrm>
                <a:off x="0" y="0"/>
                <a:ext cx="4574987" cy="707242"/>
              </a:xfrm>
              <a:prstGeom prst="rect">
                <a:avLst/>
              </a:prstGeom>
            </p:spPr>
            <p:txBody>
              <a:bodyPr anchor="ctr" rtlCol="false" tIns="50800" lIns="50800" bIns="50800" rIns="50800"/>
              <a:lstStyle/>
              <a:p>
                <a:pPr algn="ctr">
                  <a:lnSpc>
                    <a:spcPts val="2100"/>
                  </a:lnSpc>
                </a:pPr>
              </a:p>
            </p:txBody>
          </p:sp>
        </p:grpSp>
        <p:sp>
          <p:nvSpPr>
            <p:cNvPr name="TextBox 7" id="7"/>
            <p:cNvSpPr txBox="true"/>
            <p:nvPr/>
          </p:nvSpPr>
          <p:spPr>
            <a:xfrm rot="0">
              <a:off x="5452533" y="95250"/>
              <a:ext cx="12265344" cy="1251914"/>
            </a:xfrm>
            <a:prstGeom prst="rect">
              <a:avLst/>
            </a:prstGeom>
          </p:spPr>
          <p:txBody>
            <a:bodyPr anchor="t" rtlCol="false" tIns="0" lIns="0" bIns="0" rIns="0">
              <a:spAutoFit/>
            </a:bodyPr>
            <a:lstStyle/>
            <a:p>
              <a:pPr algn="ctr">
                <a:lnSpc>
                  <a:spcPts val="7009"/>
                </a:lnSpc>
              </a:pPr>
              <a:r>
                <a:rPr lang="en-US" b="true" sz="6676">
                  <a:solidFill>
                    <a:srgbClr val="FFFFFF"/>
                  </a:solidFill>
                  <a:latin typeface="Inter Bold"/>
                  <a:ea typeface="Inter Bold"/>
                  <a:cs typeface="Inter Bold"/>
                  <a:sym typeface="Inter Bold"/>
                </a:rPr>
                <a:t>PROPOSED SOLUTION</a:t>
              </a:r>
            </a:p>
          </p:txBody>
        </p:sp>
      </p:grpSp>
      <p:sp>
        <p:nvSpPr>
          <p:cNvPr name="TextBox 8" id="8"/>
          <p:cNvSpPr txBox="true"/>
          <p:nvPr/>
        </p:nvSpPr>
        <p:spPr>
          <a:xfrm rot="0">
            <a:off x="730219" y="6932896"/>
            <a:ext cx="16827561" cy="1941380"/>
          </a:xfrm>
          <a:prstGeom prst="rect">
            <a:avLst/>
          </a:prstGeom>
        </p:spPr>
        <p:txBody>
          <a:bodyPr anchor="t" rtlCol="false" tIns="0" lIns="0" bIns="0" rIns="0">
            <a:spAutoFit/>
          </a:bodyPr>
          <a:lstStyle/>
          <a:p>
            <a:pPr algn="ctr">
              <a:lnSpc>
                <a:spcPts val="3838"/>
              </a:lnSpc>
            </a:pPr>
            <a:r>
              <a:rPr lang="en-US" b="true" sz="2499">
                <a:solidFill>
                  <a:srgbClr val="FFFFFF"/>
                </a:solidFill>
                <a:latin typeface="Poppins Bold"/>
                <a:ea typeface="Poppins Bold"/>
                <a:cs typeface="Poppins Bold"/>
                <a:sym typeface="Poppins Bold"/>
              </a:rPr>
              <a:t>To improve understanding, propulsion concepts should be explained using real engine images and visual representations. Learning should focus on airflow stages, combustion, and exhaust flow rather than only equations. By connecting theory with real aircraft performance and simplifying explanations, students can develop stronger conceptual clarity and confidence.</a:t>
            </a:r>
          </a:p>
        </p:txBody>
      </p:sp>
      <p:sp>
        <p:nvSpPr>
          <p:cNvPr name="TextBox 9" id="9"/>
          <p:cNvSpPr txBox="true"/>
          <p:nvPr/>
        </p:nvSpPr>
        <p:spPr>
          <a:xfrm rot="0">
            <a:off x="16625849" y="9403424"/>
            <a:ext cx="633451" cy="438150"/>
          </a:xfrm>
          <a:prstGeom prst="rect">
            <a:avLst/>
          </a:prstGeom>
        </p:spPr>
        <p:txBody>
          <a:bodyPr anchor="t" rtlCol="false" tIns="0" lIns="0" bIns="0" rIns="0">
            <a:spAutoFit/>
          </a:bodyPr>
          <a:lstStyle/>
          <a:p>
            <a:pPr algn="l">
              <a:lnSpc>
                <a:spcPts val="3359"/>
              </a:lnSpc>
            </a:pPr>
            <a:r>
              <a:rPr lang="en-US" b="true" sz="2799">
                <a:solidFill>
                  <a:srgbClr val="FFFFFF"/>
                </a:solidFill>
                <a:latin typeface="Arial Bold"/>
                <a:ea typeface="Arial Bold"/>
                <a:cs typeface="Arial Bold"/>
                <a:sym typeface="Arial Bold"/>
              </a:rPr>
              <a:t>07</a:t>
            </a:r>
          </a:p>
        </p:txBody>
      </p:sp>
      <p:sp>
        <p:nvSpPr>
          <p:cNvPr name="TextBox 10" id="10"/>
          <p:cNvSpPr txBox="true"/>
          <p:nvPr/>
        </p:nvSpPr>
        <p:spPr>
          <a:xfrm rot="0">
            <a:off x="655812" y="9222994"/>
            <a:ext cx="5913120" cy="504614"/>
          </a:xfrm>
          <a:prstGeom prst="rect">
            <a:avLst/>
          </a:prstGeom>
        </p:spPr>
        <p:txBody>
          <a:bodyPr anchor="t" rtlCol="false" tIns="0" lIns="0" bIns="0" rIns="0">
            <a:spAutoFit/>
          </a:bodyPr>
          <a:lstStyle/>
          <a:p>
            <a:pPr algn="l">
              <a:lnSpc>
                <a:spcPts val="4216"/>
              </a:lnSpc>
            </a:pPr>
            <a:r>
              <a:rPr lang="en-US" sz="2199" b="true">
                <a:solidFill>
                  <a:srgbClr val="F6F6F6"/>
                </a:solidFill>
                <a:latin typeface="Poppins Medium"/>
                <a:ea typeface="Poppins Medium"/>
                <a:cs typeface="Poppins Medium"/>
                <a:sym typeface="Poppins Medium"/>
              </a:rPr>
              <a:t>MLR Institute Of Technology</a:t>
            </a:r>
          </a:p>
        </p:txBody>
      </p:sp>
    </p:spTree>
  </p:cSld>
  <p:clrMapOvr>
    <a:masterClrMapping/>
  </p:clrMapOvr>
  <p:transition spd="fast">
    <p:wipe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914249" y="4103662"/>
            <a:ext cx="8984758" cy="8984758"/>
          </a:xfrm>
          <a:custGeom>
            <a:avLst/>
            <a:gdLst/>
            <a:ahLst/>
            <a:cxnLst/>
            <a:rect r="r" b="b" t="t" l="l"/>
            <a:pathLst>
              <a:path h="8984758" w="8984758">
                <a:moveTo>
                  <a:pt x="0" y="0"/>
                </a:moveTo>
                <a:lnTo>
                  <a:pt x="8984758" y="0"/>
                </a:lnTo>
                <a:lnTo>
                  <a:pt x="8984758" y="8984758"/>
                </a:lnTo>
                <a:lnTo>
                  <a:pt x="0" y="89847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24594" y="586975"/>
            <a:ext cx="18288000" cy="1676251"/>
          </a:xfrm>
          <a:custGeom>
            <a:avLst/>
            <a:gdLst/>
            <a:ahLst/>
            <a:cxnLst/>
            <a:rect r="r" b="b" t="t" l="l"/>
            <a:pathLst>
              <a:path h="1676251" w="18288000">
                <a:moveTo>
                  <a:pt x="0" y="0"/>
                </a:moveTo>
                <a:lnTo>
                  <a:pt x="18288000" y="0"/>
                </a:lnTo>
                <a:lnTo>
                  <a:pt x="18288000" y="1676251"/>
                </a:lnTo>
                <a:lnTo>
                  <a:pt x="0" y="16762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734073" y="1165529"/>
            <a:ext cx="8147914" cy="855345"/>
          </a:xfrm>
          <a:prstGeom prst="rect">
            <a:avLst/>
          </a:prstGeom>
        </p:spPr>
        <p:txBody>
          <a:bodyPr anchor="t" rtlCol="false" tIns="0" lIns="0" bIns="0" rIns="0">
            <a:spAutoFit/>
          </a:bodyPr>
          <a:lstStyle/>
          <a:p>
            <a:pPr algn="l">
              <a:lnSpc>
                <a:spcPts val="7560"/>
              </a:lnSpc>
            </a:pPr>
            <a:r>
              <a:rPr lang="en-US" sz="7200" b="true">
                <a:solidFill>
                  <a:srgbClr val="FFFFFF"/>
                </a:solidFill>
                <a:latin typeface="Inter Bold"/>
                <a:ea typeface="Inter Bold"/>
                <a:cs typeface="Inter Bold"/>
                <a:sym typeface="Inter Bold"/>
              </a:rPr>
              <a:t>CORE FEATURES </a:t>
            </a:r>
          </a:p>
        </p:txBody>
      </p:sp>
      <p:sp>
        <p:nvSpPr>
          <p:cNvPr name="TextBox 5" id="5"/>
          <p:cNvSpPr txBox="true"/>
          <p:nvPr/>
        </p:nvSpPr>
        <p:spPr>
          <a:xfrm rot="0">
            <a:off x="9486052" y="1146898"/>
            <a:ext cx="8147914" cy="855345"/>
          </a:xfrm>
          <a:prstGeom prst="rect">
            <a:avLst/>
          </a:prstGeom>
        </p:spPr>
        <p:txBody>
          <a:bodyPr anchor="t" rtlCol="false" tIns="0" lIns="0" bIns="0" rIns="0">
            <a:spAutoFit/>
          </a:bodyPr>
          <a:lstStyle/>
          <a:p>
            <a:pPr algn="l">
              <a:lnSpc>
                <a:spcPts val="7560"/>
              </a:lnSpc>
            </a:pPr>
            <a:r>
              <a:rPr lang="en-US" sz="7200" b="true">
                <a:solidFill>
                  <a:srgbClr val="FFFFFF"/>
                </a:solidFill>
                <a:latin typeface="Inter Bold"/>
                <a:ea typeface="Inter Bold"/>
                <a:cs typeface="Inter Bold"/>
                <a:sym typeface="Inter Bold"/>
              </a:rPr>
              <a:t>CAPABILITIES </a:t>
            </a:r>
          </a:p>
        </p:txBody>
      </p:sp>
      <p:grpSp>
        <p:nvGrpSpPr>
          <p:cNvPr name="Group 6" id="6"/>
          <p:cNvGrpSpPr/>
          <p:nvPr/>
        </p:nvGrpSpPr>
        <p:grpSpPr>
          <a:xfrm rot="0">
            <a:off x="655812" y="3182629"/>
            <a:ext cx="7862888" cy="813043"/>
            <a:chOff x="0" y="0"/>
            <a:chExt cx="10483850" cy="1084057"/>
          </a:xfrm>
        </p:grpSpPr>
        <p:sp>
          <p:nvSpPr>
            <p:cNvPr name="TextBox 7" id="7"/>
            <p:cNvSpPr txBox="true"/>
            <p:nvPr/>
          </p:nvSpPr>
          <p:spPr>
            <a:xfrm rot="0">
              <a:off x="988606" y="-66675"/>
              <a:ext cx="9495244" cy="1150732"/>
            </a:xfrm>
            <a:prstGeom prst="rect">
              <a:avLst/>
            </a:prstGeom>
          </p:spPr>
          <p:txBody>
            <a:bodyPr anchor="t" rtlCol="false" tIns="0" lIns="0" bIns="0" rIns="0">
              <a:spAutoFit/>
            </a:bodyPr>
            <a:lstStyle/>
            <a:p>
              <a:pPr algn="l">
                <a:lnSpc>
                  <a:spcPts val="3497"/>
                </a:lnSpc>
              </a:pPr>
              <a:r>
                <a:rPr lang="en-US" sz="2499">
                  <a:solidFill>
                    <a:srgbClr val="131313"/>
                  </a:solidFill>
                  <a:latin typeface="Poppins"/>
                  <a:ea typeface="Poppins"/>
                  <a:cs typeface="Poppins"/>
                  <a:sym typeface="Poppins"/>
                </a:rPr>
                <a:t>AI-guided, step-by-step engine basics for beginners.</a:t>
              </a:r>
            </a:p>
          </p:txBody>
        </p:sp>
        <p:grpSp>
          <p:nvGrpSpPr>
            <p:cNvPr name="Group 8" id="8"/>
            <p:cNvGrpSpPr/>
            <p:nvPr/>
          </p:nvGrpSpPr>
          <p:grpSpPr>
            <a:xfrm rot="0">
              <a:off x="0" y="194692"/>
              <a:ext cx="577786" cy="577786"/>
              <a:chOff x="0" y="0"/>
              <a:chExt cx="577786" cy="577786"/>
            </a:xfrm>
          </p:grpSpPr>
          <p:sp>
            <p:nvSpPr>
              <p:cNvPr name="Freeform 9" id="9"/>
              <p:cNvSpPr/>
              <p:nvPr/>
            </p:nvSpPr>
            <p:spPr>
              <a:xfrm flipH="false" flipV="false" rot="0">
                <a:off x="0" y="0"/>
                <a:ext cx="577850" cy="577850"/>
              </a:xfrm>
              <a:custGeom>
                <a:avLst/>
                <a:gdLst/>
                <a:ahLst/>
                <a:cxnLst/>
                <a:rect r="r" b="b" t="t" l="l"/>
                <a:pathLst>
                  <a:path h="577850" w="577850">
                    <a:moveTo>
                      <a:pt x="0" y="0"/>
                    </a:moveTo>
                    <a:lnTo>
                      <a:pt x="577850" y="0"/>
                    </a:lnTo>
                    <a:lnTo>
                      <a:pt x="577850" y="577850"/>
                    </a:lnTo>
                    <a:lnTo>
                      <a:pt x="0" y="577850"/>
                    </a:lnTo>
                    <a:lnTo>
                      <a:pt x="0" y="0"/>
                    </a:lnTo>
                    <a:close/>
                  </a:path>
                </a:pathLst>
              </a:custGeom>
              <a:blipFill>
                <a:blip r:embed="rId7"/>
                <a:stretch>
                  <a:fillRect l="0" t="0" r="10" b="10"/>
                </a:stretch>
              </a:blipFill>
            </p:spPr>
          </p:sp>
        </p:grpSp>
      </p:grpSp>
      <p:grpSp>
        <p:nvGrpSpPr>
          <p:cNvPr name="Group 10" id="10"/>
          <p:cNvGrpSpPr/>
          <p:nvPr/>
        </p:nvGrpSpPr>
        <p:grpSpPr>
          <a:xfrm rot="0">
            <a:off x="655812" y="4481279"/>
            <a:ext cx="7062788" cy="813043"/>
            <a:chOff x="0" y="0"/>
            <a:chExt cx="9417050" cy="1084057"/>
          </a:xfrm>
        </p:grpSpPr>
        <p:sp>
          <p:nvSpPr>
            <p:cNvPr name="TextBox 11" id="11"/>
            <p:cNvSpPr txBox="true"/>
            <p:nvPr/>
          </p:nvSpPr>
          <p:spPr>
            <a:xfrm rot="0">
              <a:off x="988606" y="-66675"/>
              <a:ext cx="8428444" cy="1150732"/>
            </a:xfrm>
            <a:prstGeom prst="rect">
              <a:avLst/>
            </a:prstGeom>
          </p:spPr>
          <p:txBody>
            <a:bodyPr anchor="t" rtlCol="false" tIns="0" lIns="0" bIns="0" rIns="0">
              <a:spAutoFit/>
            </a:bodyPr>
            <a:lstStyle/>
            <a:p>
              <a:pPr algn="l">
                <a:lnSpc>
                  <a:spcPts val="3497"/>
                </a:lnSpc>
              </a:pPr>
              <a:r>
                <a:rPr lang="en-US" sz="2499">
                  <a:solidFill>
                    <a:srgbClr val="131313"/>
                  </a:solidFill>
                  <a:latin typeface="Poppins"/>
                  <a:ea typeface="Poppins"/>
                  <a:cs typeface="Poppins"/>
                  <a:sym typeface="Poppins"/>
                </a:rPr>
                <a:t>Interactive 3D views showing airflow, heat, and components.</a:t>
              </a:r>
            </a:p>
          </p:txBody>
        </p:sp>
        <p:grpSp>
          <p:nvGrpSpPr>
            <p:cNvPr name="Group 12" id="12"/>
            <p:cNvGrpSpPr/>
            <p:nvPr/>
          </p:nvGrpSpPr>
          <p:grpSpPr>
            <a:xfrm rot="0">
              <a:off x="0" y="194692"/>
              <a:ext cx="577786" cy="577786"/>
              <a:chOff x="0" y="0"/>
              <a:chExt cx="577786" cy="577786"/>
            </a:xfrm>
          </p:grpSpPr>
          <p:sp>
            <p:nvSpPr>
              <p:cNvPr name="Freeform 13" id="13"/>
              <p:cNvSpPr/>
              <p:nvPr/>
            </p:nvSpPr>
            <p:spPr>
              <a:xfrm flipH="false" flipV="false" rot="0">
                <a:off x="0" y="0"/>
                <a:ext cx="577850" cy="577850"/>
              </a:xfrm>
              <a:custGeom>
                <a:avLst/>
                <a:gdLst/>
                <a:ahLst/>
                <a:cxnLst/>
                <a:rect r="r" b="b" t="t" l="l"/>
                <a:pathLst>
                  <a:path h="577850" w="577850">
                    <a:moveTo>
                      <a:pt x="0" y="0"/>
                    </a:moveTo>
                    <a:lnTo>
                      <a:pt x="577850" y="0"/>
                    </a:lnTo>
                    <a:lnTo>
                      <a:pt x="577850" y="577850"/>
                    </a:lnTo>
                    <a:lnTo>
                      <a:pt x="0" y="577850"/>
                    </a:lnTo>
                    <a:lnTo>
                      <a:pt x="0" y="0"/>
                    </a:lnTo>
                    <a:close/>
                  </a:path>
                </a:pathLst>
              </a:custGeom>
              <a:blipFill>
                <a:blip r:embed="rId7"/>
                <a:stretch>
                  <a:fillRect l="0" t="0" r="10" b="10"/>
                </a:stretch>
              </a:blipFill>
            </p:spPr>
          </p:sp>
        </p:grpSp>
      </p:grpSp>
      <p:grpSp>
        <p:nvGrpSpPr>
          <p:cNvPr name="Group 14" id="14"/>
          <p:cNvGrpSpPr/>
          <p:nvPr/>
        </p:nvGrpSpPr>
        <p:grpSpPr>
          <a:xfrm rot="0">
            <a:off x="689969" y="5780097"/>
            <a:ext cx="7317410" cy="813043"/>
            <a:chOff x="0" y="0"/>
            <a:chExt cx="9756546" cy="1084057"/>
          </a:xfrm>
        </p:grpSpPr>
        <p:sp>
          <p:nvSpPr>
            <p:cNvPr name="TextBox 15" id="15"/>
            <p:cNvSpPr txBox="true"/>
            <p:nvPr/>
          </p:nvSpPr>
          <p:spPr>
            <a:xfrm rot="0">
              <a:off x="968464" y="-66675"/>
              <a:ext cx="8788082" cy="1150732"/>
            </a:xfrm>
            <a:prstGeom prst="rect">
              <a:avLst/>
            </a:prstGeom>
          </p:spPr>
          <p:txBody>
            <a:bodyPr anchor="t" rtlCol="false" tIns="0" lIns="0" bIns="0" rIns="0">
              <a:spAutoFit/>
            </a:bodyPr>
            <a:lstStyle/>
            <a:p>
              <a:pPr algn="l">
                <a:lnSpc>
                  <a:spcPts val="3497"/>
                </a:lnSpc>
              </a:pPr>
              <a:r>
                <a:rPr lang="en-US" sz="2499">
                  <a:solidFill>
                    <a:srgbClr val="131313"/>
                  </a:solidFill>
                  <a:latin typeface="Poppins"/>
                  <a:ea typeface="Poppins"/>
                  <a:cs typeface="Poppins"/>
                  <a:sym typeface="Poppins"/>
                </a:rPr>
                <a:t>Real-time engine tuning with instant performance feedback.</a:t>
              </a:r>
            </a:p>
          </p:txBody>
        </p:sp>
        <p:grpSp>
          <p:nvGrpSpPr>
            <p:cNvPr name="Group 16" id="16"/>
            <p:cNvGrpSpPr/>
            <p:nvPr/>
          </p:nvGrpSpPr>
          <p:grpSpPr>
            <a:xfrm rot="0">
              <a:off x="0" y="194692"/>
              <a:ext cx="577786" cy="577786"/>
              <a:chOff x="0" y="0"/>
              <a:chExt cx="577786" cy="577786"/>
            </a:xfrm>
          </p:grpSpPr>
          <p:sp>
            <p:nvSpPr>
              <p:cNvPr name="Freeform 17" id="17"/>
              <p:cNvSpPr/>
              <p:nvPr/>
            </p:nvSpPr>
            <p:spPr>
              <a:xfrm flipH="false" flipV="false" rot="0">
                <a:off x="0" y="0"/>
                <a:ext cx="577850" cy="577850"/>
              </a:xfrm>
              <a:custGeom>
                <a:avLst/>
                <a:gdLst/>
                <a:ahLst/>
                <a:cxnLst/>
                <a:rect r="r" b="b" t="t" l="l"/>
                <a:pathLst>
                  <a:path h="577850" w="577850">
                    <a:moveTo>
                      <a:pt x="0" y="0"/>
                    </a:moveTo>
                    <a:lnTo>
                      <a:pt x="577850" y="0"/>
                    </a:lnTo>
                    <a:lnTo>
                      <a:pt x="577850" y="577850"/>
                    </a:lnTo>
                    <a:lnTo>
                      <a:pt x="0" y="577850"/>
                    </a:lnTo>
                    <a:lnTo>
                      <a:pt x="0" y="0"/>
                    </a:lnTo>
                    <a:close/>
                  </a:path>
                </a:pathLst>
              </a:custGeom>
              <a:blipFill>
                <a:blip r:embed="rId7"/>
                <a:stretch>
                  <a:fillRect l="0" t="0" r="10" b="10"/>
                </a:stretch>
              </a:blipFill>
            </p:spPr>
          </p:sp>
        </p:grpSp>
      </p:grpSp>
      <p:grpSp>
        <p:nvGrpSpPr>
          <p:cNvPr name="Group 18" id="18"/>
          <p:cNvGrpSpPr/>
          <p:nvPr/>
        </p:nvGrpSpPr>
        <p:grpSpPr>
          <a:xfrm rot="0">
            <a:off x="655812" y="7075685"/>
            <a:ext cx="7332516" cy="813043"/>
            <a:chOff x="0" y="0"/>
            <a:chExt cx="9776689" cy="1084057"/>
          </a:xfrm>
        </p:grpSpPr>
        <p:sp>
          <p:nvSpPr>
            <p:cNvPr name="TextBox 19" id="19"/>
            <p:cNvSpPr txBox="true"/>
            <p:nvPr/>
          </p:nvSpPr>
          <p:spPr>
            <a:xfrm rot="0">
              <a:off x="988606" y="-66675"/>
              <a:ext cx="8788082" cy="1150732"/>
            </a:xfrm>
            <a:prstGeom prst="rect">
              <a:avLst/>
            </a:prstGeom>
          </p:spPr>
          <p:txBody>
            <a:bodyPr anchor="t" rtlCol="false" tIns="0" lIns="0" bIns="0" rIns="0">
              <a:spAutoFit/>
            </a:bodyPr>
            <a:lstStyle/>
            <a:p>
              <a:pPr algn="l">
                <a:lnSpc>
                  <a:spcPts val="3497"/>
                </a:lnSpc>
              </a:pPr>
              <a:r>
                <a:rPr lang="en-US" sz="2499">
                  <a:solidFill>
                    <a:srgbClr val="131313"/>
                  </a:solidFill>
                  <a:latin typeface="Poppins"/>
                  <a:ea typeface="Poppins"/>
                  <a:cs typeface="Poppins"/>
                  <a:sym typeface="Poppins"/>
                </a:rPr>
                <a:t>Mission-based, feedback-driven learning from basics to advanced.</a:t>
              </a:r>
            </a:p>
          </p:txBody>
        </p:sp>
        <p:grpSp>
          <p:nvGrpSpPr>
            <p:cNvPr name="Group 20" id="20"/>
            <p:cNvGrpSpPr/>
            <p:nvPr/>
          </p:nvGrpSpPr>
          <p:grpSpPr>
            <a:xfrm rot="0">
              <a:off x="0" y="194692"/>
              <a:ext cx="577786" cy="577786"/>
              <a:chOff x="0" y="0"/>
              <a:chExt cx="577786" cy="577786"/>
            </a:xfrm>
          </p:grpSpPr>
          <p:sp>
            <p:nvSpPr>
              <p:cNvPr name="Freeform 21" id="21"/>
              <p:cNvSpPr/>
              <p:nvPr/>
            </p:nvSpPr>
            <p:spPr>
              <a:xfrm flipH="false" flipV="false" rot="0">
                <a:off x="0" y="0"/>
                <a:ext cx="577850" cy="577850"/>
              </a:xfrm>
              <a:custGeom>
                <a:avLst/>
                <a:gdLst/>
                <a:ahLst/>
                <a:cxnLst/>
                <a:rect r="r" b="b" t="t" l="l"/>
                <a:pathLst>
                  <a:path h="577850" w="577850">
                    <a:moveTo>
                      <a:pt x="0" y="0"/>
                    </a:moveTo>
                    <a:lnTo>
                      <a:pt x="577850" y="0"/>
                    </a:lnTo>
                    <a:lnTo>
                      <a:pt x="577850" y="577850"/>
                    </a:lnTo>
                    <a:lnTo>
                      <a:pt x="0" y="577850"/>
                    </a:lnTo>
                    <a:lnTo>
                      <a:pt x="0" y="0"/>
                    </a:lnTo>
                    <a:close/>
                  </a:path>
                </a:pathLst>
              </a:custGeom>
              <a:blipFill>
                <a:blip r:embed="rId7"/>
                <a:stretch>
                  <a:fillRect l="0" t="0" r="10" b="10"/>
                </a:stretch>
              </a:blipFill>
            </p:spPr>
          </p:sp>
        </p:grpSp>
      </p:grpSp>
      <p:grpSp>
        <p:nvGrpSpPr>
          <p:cNvPr name="Group 22" id="22"/>
          <p:cNvGrpSpPr/>
          <p:nvPr/>
        </p:nvGrpSpPr>
        <p:grpSpPr>
          <a:xfrm rot="0">
            <a:off x="9124490" y="3216162"/>
            <a:ext cx="10678611" cy="817916"/>
            <a:chOff x="0" y="0"/>
            <a:chExt cx="14238148" cy="1090555"/>
          </a:xfrm>
        </p:grpSpPr>
        <p:sp>
          <p:nvSpPr>
            <p:cNvPr name="TextBox 23" id="23"/>
            <p:cNvSpPr txBox="true"/>
            <p:nvPr/>
          </p:nvSpPr>
          <p:spPr>
            <a:xfrm rot="0">
              <a:off x="1003047" y="-76200"/>
              <a:ext cx="13235101" cy="1166755"/>
            </a:xfrm>
            <a:prstGeom prst="rect">
              <a:avLst/>
            </a:prstGeom>
          </p:spPr>
          <p:txBody>
            <a:bodyPr anchor="t" rtlCol="false" tIns="0" lIns="0" bIns="0" rIns="0">
              <a:spAutoFit/>
            </a:bodyPr>
            <a:lstStyle/>
            <a:p>
              <a:pPr algn="l">
                <a:lnSpc>
                  <a:spcPts val="3518"/>
                </a:lnSpc>
              </a:pPr>
              <a:r>
                <a:rPr lang="en-US" sz="2514">
                  <a:solidFill>
                    <a:srgbClr val="131313"/>
                  </a:solidFill>
                  <a:latin typeface="Poppins"/>
                  <a:ea typeface="Poppins"/>
                  <a:cs typeface="Poppins"/>
                  <a:sym typeface="Poppins"/>
                </a:rPr>
                <a:t>AI mentor explains propulsion concepts in an </a:t>
              </a:r>
            </a:p>
            <a:p>
              <a:pPr algn="l">
                <a:lnSpc>
                  <a:spcPts val="3518"/>
                </a:lnSpc>
              </a:pPr>
              <a:r>
                <a:rPr lang="en-US" sz="2514">
                  <a:solidFill>
                    <a:srgbClr val="131313"/>
                  </a:solidFill>
                  <a:latin typeface="Poppins"/>
                  <a:ea typeface="Poppins"/>
                  <a:cs typeface="Poppins"/>
                  <a:sym typeface="Poppins"/>
                </a:rPr>
                <a:t>easy way.</a:t>
              </a:r>
            </a:p>
          </p:txBody>
        </p:sp>
        <p:grpSp>
          <p:nvGrpSpPr>
            <p:cNvPr name="Group 24" id="24"/>
            <p:cNvGrpSpPr/>
            <p:nvPr/>
          </p:nvGrpSpPr>
          <p:grpSpPr>
            <a:xfrm rot="0">
              <a:off x="0" y="254658"/>
              <a:ext cx="581239" cy="581239"/>
              <a:chOff x="0" y="0"/>
              <a:chExt cx="577786" cy="577786"/>
            </a:xfrm>
          </p:grpSpPr>
          <p:sp>
            <p:nvSpPr>
              <p:cNvPr name="Freeform 25" id="25"/>
              <p:cNvSpPr/>
              <p:nvPr/>
            </p:nvSpPr>
            <p:spPr>
              <a:xfrm flipH="false" flipV="false" rot="0">
                <a:off x="0" y="0"/>
                <a:ext cx="577850" cy="577850"/>
              </a:xfrm>
              <a:custGeom>
                <a:avLst/>
                <a:gdLst/>
                <a:ahLst/>
                <a:cxnLst/>
                <a:rect r="r" b="b" t="t" l="l"/>
                <a:pathLst>
                  <a:path h="577850" w="577850">
                    <a:moveTo>
                      <a:pt x="0" y="0"/>
                    </a:moveTo>
                    <a:lnTo>
                      <a:pt x="577850" y="0"/>
                    </a:lnTo>
                    <a:lnTo>
                      <a:pt x="577850" y="577850"/>
                    </a:lnTo>
                    <a:lnTo>
                      <a:pt x="0" y="577850"/>
                    </a:lnTo>
                    <a:lnTo>
                      <a:pt x="0" y="0"/>
                    </a:lnTo>
                    <a:close/>
                  </a:path>
                </a:pathLst>
              </a:custGeom>
              <a:blipFill>
                <a:blip r:embed="rId7"/>
                <a:stretch>
                  <a:fillRect l="0" t="0" r="10" b="10"/>
                </a:stretch>
              </a:blipFill>
            </p:spPr>
          </p:sp>
        </p:grpSp>
      </p:grpSp>
      <p:grpSp>
        <p:nvGrpSpPr>
          <p:cNvPr name="Group 26" id="26"/>
          <p:cNvGrpSpPr/>
          <p:nvPr/>
        </p:nvGrpSpPr>
        <p:grpSpPr>
          <a:xfrm rot="0">
            <a:off x="9124490" y="7320389"/>
            <a:ext cx="10535736" cy="433340"/>
            <a:chOff x="0" y="0"/>
            <a:chExt cx="14047648" cy="577786"/>
          </a:xfrm>
        </p:grpSpPr>
        <p:sp>
          <p:nvSpPr>
            <p:cNvPr name="TextBox 27" id="27"/>
            <p:cNvSpPr txBox="true"/>
            <p:nvPr/>
          </p:nvSpPr>
          <p:spPr>
            <a:xfrm rot="0">
              <a:off x="891172" y="-29813"/>
              <a:ext cx="13156476" cy="566563"/>
            </a:xfrm>
            <a:prstGeom prst="rect">
              <a:avLst/>
            </a:prstGeom>
          </p:spPr>
          <p:txBody>
            <a:bodyPr anchor="t" rtlCol="false" tIns="0" lIns="0" bIns="0" rIns="0">
              <a:spAutoFit/>
            </a:bodyPr>
            <a:lstStyle/>
            <a:p>
              <a:pPr algn="l">
                <a:lnSpc>
                  <a:spcPts val="3497"/>
                </a:lnSpc>
              </a:pPr>
              <a:r>
                <a:rPr lang="en-US" sz="2499">
                  <a:solidFill>
                    <a:srgbClr val="131313"/>
                  </a:solidFill>
                  <a:latin typeface="Poppins"/>
                  <a:ea typeface="Poppins"/>
                  <a:cs typeface="Poppins"/>
                  <a:sym typeface="Poppins"/>
                </a:rPr>
                <a:t>Guided learning path develops skills gradually.</a:t>
              </a:r>
            </a:p>
          </p:txBody>
        </p:sp>
        <p:grpSp>
          <p:nvGrpSpPr>
            <p:cNvPr name="Group 28" id="28"/>
            <p:cNvGrpSpPr/>
            <p:nvPr/>
          </p:nvGrpSpPr>
          <p:grpSpPr>
            <a:xfrm rot="0">
              <a:off x="0" y="0"/>
              <a:ext cx="577786" cy="577786"/>
              <a:chOff x="0" y="0"/>
              <a:chExt cx="577786" cy="577786"/>
            </a:xfrm>
          </p:grpSpPr>
          <p:sp>
            <p:nvSpPr>
              <p:cNvPr name="Freeform 29" id="29"/>
              <p:cNvSpPr/>
              <p:nvPr/>
            </p:nvSpPr>
            <p:spPr>
              <a:xfrm flipH="false" flipV="false" rot="0">
                <a:off x="0" y="0"/>
                <a:ext cx="577850" cy="577850"/>
              </a:xfrm>
              <a:custGeom>
                <a:avLst/>
                <a:gdLst/>
                <a:ahLst/>
                <a:cxnLst/>
                <a:rect r="r" b="b" t="t" l="l"/>
                <a:pathLst>
                  <a:path h="577850" w="577850">
                    <a:moveTo>
                      <a:pt x="0" y="0"/>
                    </a:moveTo>
                    <a:lnTo>
                      <a:pt x="577850" y="0"/>
                    </a:lnTo>
                    <a:lnTo>
                      <a:pt x="577850" y="577850"/>
                    </a:lnTo>
                    <a:lnTo>
                      <a:pt x="0" y="577850"/>
                    </a:lnTo>
                    <a:lnTo>
                      <a:pt x="0" y="0"/>
                    </a:lnTo>
                    <a:close/>
                  </a:path>
                </a:pathLst>
              </a:custGeom>
              <a:blipFill>
                <a:blip r:embed="rId7"/>
                <a:stretch>
                  <a:fillRect l="0" t="0" r="10" b="10"/>
                </a:stretch>
              </a:blipFill>
            </p:spPr>
          </p:sp>
        </p:grpSp>
      </p:grpSp>
      <p:grpSp>
        <p:nvGrpSpPr>
          <p:cNvPr name="Group 30" id="30"/>
          <p:cNvGrpSpPr/>
          <p:nvPr/>
        </p:nvGrpSpPr>
        <p:grpSpPr>
          <a:xfrm rot="0">
            <a:off x="9124490" y="5755878"/>
            <a:ext cx="8343071" cy="813043"/>
            <a:chOff x="0" y="0"/>
            <a:chExt cx="11124095" cy="1084057"/>
          </a:xfrm>
        </p:grpSpPr>
        <p:sp>
          <p:nvSpPr>
            <p:cNvPr name="TextBox 31" id="31"/>
            <p:cNvSpPr txBox="true"/>
            <p:nvPr/>
          </p:nvSpPr>
          <p:spPr>
            <a:xfrm rot="0">
              <a:off x="891172" y="-66675"/>
              <a:ext cx="10232923" cy="1150732"/>
            </a:xfrm>
            <a:prstGeom prst="rect">
              <a:avLst/>
            </a:prstGeom>
          </p:spPr>
          <p:txBody>
            <a:bodyPr anchor="t" rtlCol="false" tIns="0" lIns="0" bIns="0" rIns="0">
              <a:spAutoFit/>
            </a:bodyPr>
            <a:lstStyle/>
            <a:p>
              <a:pPr algn="l">
                <a:lnSpc>
                  <a:spcPts val="3497"/>
                </a:lnSpc>
              </a:pPr>
              <a:r>
                <a:rPr lang="en-US" sz="2499">
                  <a:solidFill>
                    <a:srgbClr val="131313"/>
                  </a:solidFill>
                  <a:latin typeface="Poppins"/>
                  <a:ea typeface="Poppins"/>
                  <a:cs typeface="Poppins"/>
                  <a:sym typeface="Poppins"/>
                </a:rPr>
                <a:t> Interactive engine sandbox enables hands-on</a:t>
              </a:r>
            </a:p>
            <a:p>
              <a:pPr algn="l">
                <a:lnSpc>
                  <a:spcPts val="3497"/>
                </a:lnSpc>
              </a:pPr>
              <a:r>
                <a:rPr lang="en-US" sz="2499">
                  <a:solidFill>
                    <a:srgbClr val="131313"/>
                  </a:solidFill>
                  <a:latin typeface="Poppins"/>
                  <a:ea typeface="Poppins"/>
                  <a:cs typeface="Poppins"/>
                  <a:sym typeface="Poppins"/>
                </a:rPr>
                <a:t> learning.</a:t>
              </a:r>
            </a:p>
          </p:txBody>
        </p:sp>
        <p:grpSp>
          <p:nvGrpSpPr>
            <p:cNvPr name="Group 32" id="32"/>
            <p:cNvGrpSpPr/>
            <p:nvPr/>
          </p:nvGrpSpPr>
          <p:grpSpPr>
            <a:xfrm rot="0">
              <a:off x="0" y="228168"/>
              <a:ext cx="577786" cy="577786"/>
              <a:chOff x="0" y="0"/>
              <a:chExt cx="577786" cy="577786"/>
            </a:xfrm>
          </p:grpSpPr>
          <p:sp>
            <p:nvSpPr>
              <p:cNvPr name="Freeform 33" id="33"/>
              <p:cNvSpPr/>
              <p:nvPr/>
            </p:nvSpPr>
            <p:spPr>
              <a:xfrm flipH="false" flipV="false" rot="0">
                <a:off x="0" y="0"/>
                <a:ext cx="577850" cy="577850"/>
              </a:xfrm>
              <a:custGeom>
                <a:avLst/>
                <a:gdLst/>
                <a:ahLst/>
                <a:cxnLst/>
                <a:rect r="r" b="b" t="t" l="l"/>
                <a:pathLst>
                  <a:path h="577850" w="577850">
                    <a:moveTo>
                      <a:pt x="0" y="0"/>
                    </a:moveTo>
                    <a:lnTo>
                      <a:pt x="577850" y="0"/>
                    </a:lnTo>
                    <a:lnTo>
                      <a:pt x="577850" y="577850"/>
                    </a:lnTo>
                    <a:lnTo>
                      <a:pt x="0" y="577850"/>
                    </a:lnTo>
                    <a:lnTo>
                      <a:pt x="0" y="0"/>
                    </a:lnTo>
                    <a:close/>
                  </a:path>
                </a:pathLst>
              </a:custGeom>
              <a:blipFill>
                <a:blip r:embed="rId7"/>
                <a:stretch>
                  <a:fillRect l="0" t="0" r="10" b="10"/>
                </a:stretch>
              </a:blipFill>
            </p:spPr>
          </p:sp>
        </p:grpSp>
      </p:grpSp>
      <p:grpSp>
        <p:nvGrpSpPr>
          <p:cNvPr name="Group 34" id="34"/>
          <p:cNvGrpSpPr/>
          <p:nvPr/>
        </p:nvGrpSpPr>
        <p:grpSpPr>
          <a:xfrm rot="0">
            <a:off x="9149083" y="4481279"/>
            <a:ext cx="7995576" cy="813043"/>
            <a:chOff x="0" y="0"/>
            <a:chExt cx="10660767" cy="1084057"/>
          </a:xfrm>
        </p:grpSpPr>
        <p:sp>
          <p:nvSpPr>
            <p:cNvPr name="TextBox 35" id="35"/>
            <p:cNvSpPr txBox="true"/>
            <p:nvPr/>
          </p:nvSpPr>
          <p:spPr>
            <a:xfrm rot="0">
              <a:off x="984091" y="-66675"/>
              <a:ext cx="9676676" cy="1150732"/>
            </a:xfrm>
            <a:prstGeom prst="rect">
              <a:avLst/>
            </a:prstGeom>
          </p:spPr>
          <p:txBody>
            <a:bodyPr anchor="t" rtlCol="false" tIns="0" lIns="0" bIns="0" rIns="0">
              <a:spAutoFit/>
            </a:bodyPr>
            <a:lstStyle/>
            <a:p>
              <a:pPr algn="l">
                <a:lnSpc>
                  <a:spcPts val="3497"/>
                </a:lnSpc>
              </a:pPr>
              <a:r>
                <a:rPr lang="en-US" sz="2499">
                  <a:solidFill>
                    <a:srgbClr val="131313"/>
                  </a:solidFill>
                  <a:latin typeface="Poppins"/>
                  <a:ea typeface="Poppins"/>
                  <a:cs typeface="Poppins"/>
                  <a:sym typeface="Poppins"/>
                </a:rPr>
                <a:t>3D engine models visualize airflow and heat flow.</a:t>
              </a:r>
            </a:p>
          </p:txBody>
        </p:sp>
        <p:grpSp>
          <p:nvGrpSpPr>
            <p:cNvPr name="Group 36" id="36"/>
            <p:cNvGrpSpPr/>
            <p:nvPr/>
          </p:nvGrpSpPr>
          <p:grpSpPr>
            <a:xfrm rot="0">
              <a:off x="0" y="253135"/>
              <a:ext cx="577786" cy="577786"/>
              <a:chOff x="0" y="0"/>
              <a:chExt cx="577786" cy="577786"/>
            </a:xfrm>
          </p:grpSpPr>
          <p:sp>
            <p:nvSpPr>
              <p:cNvPr name="Freeform 37" id="37"/>
              <p:cNvSpPr/>
              <p:nvPr/>
            </p:nvSpPr>
            <p:spPr>
              <a:xfrm flipH="false" flipV="false" rot="0">
                <a:off x="0" y="0"/>
                <a:ext cx="577850" cy="577850"/>
              </a:xfrm>
              <a:custGeom>
                <a:avLst/>
                <a:gdLst/>
                <a:ahLst/>
                <a:cxnLst/>
                <a:rect r="r" b="b" t="t" l="l"/>
                <a:pathLst>
                  <a:path h="577850" w="577850">
                    <a:moveTo>
                      <a:pt x="0" y="0"/>
                    </a:moveTo>
                    <a:lnTo>
                      <a:pt x="577850" y="0"/>
                    </a:lnTo>
                    <a:lnTo>
                      <a:pt x="577850" y="577850"/>
                    </a:lnTo>
                    <a:lnTo>
                      <a:pt x="0" y="577850"/>
                    </a:lnTo>
                    <a:lnTo>
                      <a:pt x="0" y="0"/>
                    </a:lnTo>
                    <a:close/>
                  </a:path>
                </a:pathLst>
              </a:custGeom>
              <a:blipFill>
                <a:blip r:embed="rId7"/>
                <a:stretch>
                  <a:fillRect l="0" t="0" r="10" b="10"/>
                </a:stretch>
              </a:blipFill>
            </p:spPr>
          </p:sp>
        </p:grpSp>
      </p:grpSp>
      <p:grpSp>
        <p:nvGrpSpPr>
          <p:cNvPr name="Group 38" id="38"/>
          <p:cNvGrpSpPr/>
          <p:nvPr/>
        </p:nvGrpSpPr>
        <p:grpSpPr>
          <a:xfrm rot="0">
            <a:off x="8572040" y="3183029"/>
            <a:ext cx="97031" cy="5080149"/>
            <a:chOff x="0" y="0"/>
            <a:chExt cx="129375" cy="6773532"/>
          </a:xfrm>
        </p:grpSpPr>
        <p:sp>
          <p:nvSpPr>
            <p:cNvPr name="Freeform 39" id="39"/>
            <p:cNvSpPr/>
            <p:nvPr/>
          </p:nvSpPr>
          <p:spPr>
            <a:xfrm flipH="false" flipV="false" rot="0">
              <a:off x="0" y="50546"/>
              <a:ext cx="129413" cy="6672453"/>
            </a:xfrm>
            <a:custGeom>
              <a:avLst/>
              <a:gdLst/>
              <a:ahLst/>
              <a:cxnLst/>
              <a:rect r="r" b="b" t="t" l="l"/>
              <a:pathLst>
                <a:path h="6672453" w="129413">
                  <a:moveTo>
                    <a:pt x="129413" y="508"/>
                  </a:moveTo>
                  <a:lnTo>
                    <a:pt x="101600" y="6672453"/>
                  </a:lnTo>
                  <a:lnTo>
                    <a:pt x="0" y="6672072"/>
                  </a:lnTo>
                  <a:lnTo>
                    <a:pt x="27813" y="0"/>
                  </a:lnTo>
                  <a:close/>
                </a:path>
              </a:pathLst>
            </a:custGeom>
            <a:solidFill>
              <a:srgbClr val="EAE4D2"/>
            </a:solidFill>
            <a:ln w="12700">
              <a:solidFill>
                <a:srgbClr val="000000"/>
              </a:solidFill>
            </a:ln>
          </p:spPr>
        </p:sp>
      </p:grpSp>
      <p:sp>
        <p:nvSpPr>
          <p:cNvPr name="TextBox 40" id="40"/>
          <p:cNvSpPr txBox="true"/>
          <p:nvPr/>
        </p:nvSpPr>
        <p:spPr>
          <a:xfrm rot="0">
            <a:off x="16358711" y="9220733"/>
            <a:ext cx="633451" cy="488947"/>
          </a:xfrm>
          <a:prstGeom prst="rect">
            <a:avLst/>
          </a:prstGeom>
        </p:spPr>
        <p:txBody>
          <a:bodyPr anchor="t" rtlCol="false" tIns="0" lIns="0" bIns="0" rIns="0">
            <a:spAutoFit/>
          </a:bodyPr>
          <a:lstStyle/>
          <a:p>
            <a:pPr algn="l">
              <a:lnSpc>
                <a:spcPts val="3359"/>
              </a:lnSpc>
            </a:pPr>
            <a:r>
              <a:rPr lang="en-US" sz="2799">
                <a:solidFill>
                  <a:srgbClr val="000000"/>
                </a:solidFill>
                <a:latin typeface="Arial"/>
                <a:ea typeface="Arial"/>
                <a:cs typeface="Arial"/>
                <a:sym typeface="Arial"/>
              </a:rPr>
              <a:t>08</a:t>
            </a:r>
          </a:p>
        </p:txBody>
      </p:sp>
      <p:sp>
        <p:nvSpPr>
          <p:cNvPr name="TextBox 41" id="41"/>
          <p:cNvSpPr txBox="true"/>
          <p:nvPr/>
        </p:nvSpPr>
        <p:spPr>
          <a:xfrm rot="0">
            <a:off x="655812" y="9222994"/>
            <a:ext cx="5913120" cy="504614"/>
          </a:xfrm>
          <a:prstGeom prst="rect">
            <a:avLst/>
          </a:prstGeom>
        </p:spPr>
        <p:txBody>
          <a:bodyPr anchor="t" rtlCol="false" tIns="0" lIns="0" bIns="0" rIns="0">
            <a:spAutoFit/>
          </a:bodyPr>
          <a:lstStyle/>
          <a:p>
            <a:pPr algn="l">
              <a:lnSpc>
                <a:spcPts val="4216"/>
              </a:lnSpc>
            </a:pPr>
            <a:r>
              <a:rPr lang="en-US" b="true" sz="2199">
                <a:solidFill>
                  <a:srgbClr val="000000"/>
                </a:solidFill>
                <a:latin typeface="Poppins Medium"/>
                <a:ea typeface="Poppins Medium"/>
                <a:cs typeface="Poppins Medium"/>
                <a:sym typeface="Poppins Medium"/>
              </a:rPr>
              <a:t>MLR Institute Of Technology</a:t>
            </a:r>
          </a:p>
        </p:txBody>
      </p:sp>
    </p:spTree>
  </p:cSld>
  <p:clrMapOvr>
    <a:masterClrMapping/>
  </p:clrMapOvr>
  <p:transition spd="fast">
    <p:wipe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90600" y="4005053"/>
            <a:ext cx="1934499" cy="76200"/>
            <a:chOff x="0" y="0"/>
            <a:chExt cx="2579332" cy="101600"/>
          </a:xfrm>
        </p:grpSpPr>
        <p:sp>
          <p:nvSpPr>
            <p:cNvPr name="Freeform 3" id="3"/>
            <p:cNvSpPr/>
            <p:nvPr/>
          </p:nvSpPr>
          <p:spPr>
            <a:xfrm flipH="false" flipV="false" rot="0">
              <a:off x="50800" y="0"/>
              <a:ext cx="2477770" cy="101600"/>
            </a:xfrm>
            <a:custGeom>
              <a:avLst/>
              <a:gdLst/>
              <a:ahLst/>
              <a:cxnLst/>
              <a:rect r="r" b="b" t="t" l="l"/>
              <a:pathLst>
                <a:path h="101600" w="2477770">
                  <a:moveTo>
                    <a:pt x="0" y="0"/>
                  </a:moveTo>
                  <a:lnTo>
                    <a:pt x="2477770" y="0"/>
                  </a:lnTo>
                  <a:lnTo>
                    <a:pt x="2477770" y="101600"/>
                  </a:lnTo>
                  <a:lnTo>
                    <a:pt x="0" y="101600"/>
                  </a:lnTo>
                  <a:close/>
                </a:path>
              </a:pathLst>
            </a:custGeom>
            <a:solidFill>
              <a:srgbClr val="EAE4D2"/>
            </a:solidFill>
            <a:ln w="12700">
              <a:solidFill>
                <a:srgbClr val="000000"/>
              </a:solidFill>
            </a:ln>
          </p:spPr>
        </p:sp>
      </p:grpSp>
      <p:grpSp>
        <p:nvGrpSpPr>
          <p:cNvPr name="Group 4" id="4"/>
          <p:cNvGrpSpPr/>
          <p:nvPr/>
        </p:nvGrpSpPr>
        <p:grpSpPr>
          <a:xfrm rot="0">
            <a:off x="9460850" y="1093908"/>
            <a:ext cx="7940340" cy="8875904"/>
            <a:chOff x="0" y="0"/>
            <a:chExt cx="8061239" cy="9011048"/>
          </a:xfrm>
        </p:grpSpPr>
        <p:sp>
          <p:nvSpPr>
            <p:cNvPr name="Freeform 5" id="5"/>
            <p:cNvSpPr/>
            <p:nvPr/>
          </p:nvSpPr>
          <p:spPr>
            <a:xfrm flipH="false" flipV="false" rot="0">
              <a:off x="0" y="0"/>
              <a:ext cx="8061188" cy="9011073"/>
            </a:xfrm>
            <a:custGeom>
              <a:avLst/>
              <a:gdLst/>
              <a:ahLst/>
              <a:cxnLst/>
              <a:rect r="r" b="b" t="t" l="l"/>
              <a:pathLst>
                <a:path h="9011073" w="8061188">
                  <a:moveTo>
                    <a:pt x="0" y="0"/>
                  </a:moveTo>
                  <a:lnTo>
                    <a:pt x="8061188" y="0"/>
                  </a:lnTo>
                  <a:lnTo>
                    <a:pt x="8061188" y="9011073"/>
                  </a:lnTo>
                  <a:lnTo>
                    <a:pt x="0" y="9011073"/>
                  </a:lnTo>
                  <a:lnTo>
                    <a:pt x="0" y="0"/>
                  </a:lnTo>
                  <a:close/>
                </a:path>
              </a:pathLst>
            </a:custGeom>
            <a:blipFill>
              <a:blip r:embed="rId2"/>
              <a:stretch>
                <a:fillRect l="-14954" t="0" r="-7114" b="0"/>
              </a:stretch>
            </a:blipFill>
          </p:spPr>
        </p:sp>
      </p:grpSp>
      <p:sp>
        <p:nvSpPr>
          <p:cNvPr name="TextBox 6" id="6"/>
          <p:cNvSpPr txBox="true"/>
          <p:nvPr/>
        </p:nvSpPr>
        <p:spPr>
          <a:xfrm rot="0">
            <a:off x="1028700" y="2906687"/>
            <a:ext cx="11203810" cy="686819"/>
          </a:xfrm>
          <a:prstGeom prst="rect">
            <a:avLst/>
          </a:prstGeom>
        </p:spPr>
        <p:txBody>
          <a:bodyPr anchor="t" rtlCol="false" tIns="0" lIns="0" bIns="0" rIns="0">
            <a:spAutoFit/>
          </a:bodyPr>
          <a:lstStyle/>
          <a:p>
            <a:pPr algn="l">
              <a:lnSpc>
                <a:spcPts val="6007"/>
              </a:lnSpc>
            </a:pPr>
            <a:r>
              <a:rPr lang="en-US" sz="5721" b="true">
                <a:solidFill>
                  <a:srgbClr val="17726D"/>
                </a:solidFill>
                <a:latin typeface="Inter Bold"/>
                <a:ea typeface="Inter Bold"/>
                <a:cs typeface="Inter Bold"/>
                <a:sym typeface="Inter Bold"/>
              </a:rPr>
              <a:t>USER INTERACTION FLOW </a:t>
            </a:r>
          </a:p>
        </p:txBody>
      </p:sp>
      <p:sp>
        <p:nvSpPr>
          <p:cNvPr name="TextBox 7" id="7"/>
          <p:cNvSpPr txBox="true"/>
          <p:nvPr/>
        </p:nvSpPr>
        <p:spPr>
          <a:xfrm rot="0">
            <a:off x="811692" y="4469597"/>
            <a:ext cx="8527458" cy="4942224"/>
          </a:xfrm>
          <a:prstGeom prst="rect">
            <a:avLst/>
          </a:prstGeom>
        </p:spPr>
        <p:txBody>
          <a:bodyPr anchor="t" rtlCol="false" tIns="0" lIns="0" bIns="0" rIns="0">
            <a:spAutoFit/>
          </a:bodyPr>
          <a:lstStyle/>
          <a:p>
            <a:pPr algn="just" marL="728624" indent="-182156" lvl="3">
              <a:lnSpc>
                <a:spcPts val="3589"/>
              </a:lnSpc>
              <a:buFont typeface="Arial"/>
              <a:buChar char="￭"/>
            </a:pPr>
            <a:r>
              <a:rPr lang="en-US" sz="2799">
                <a:solidFill>
                  <a:srgbClr val="13222B">
                    <a:alpha val="80000"/>
                  </a:srgbClr>
                </a:solidFill>
                <a:latin typeface="Poppins"/>
                <a:ea typeface="Poppins"/>
                <a:cs typeface="Poppins"/>
                <a:sym typeface="Poppins"/>
              </a:rPr>
              <a:t>PropulseAI – User Interaction Flow</a:t>
            </a:r>
          </a:p>
          <a:p>
            <a:pPr algn="just" marL="728624" indent="-182156" lvl="3">
              <a:lnSpc>
                <a:spcPts val="3589"/>
              </a:lnSpc>
              <a:buFont typeface="Arial"/>
              <a:buChar char="￭"/>
            </a:pPr>
            <a:r>
              <a:rPr lang="en-US" sz="2799">
                <a:solidFill>
                  <a:srgbClr val="13222B">
                    <a:alpha val="80000"/>
                  </a:srgbClr>
                </a:solidFill>
                <a:latin typeface="Poppins"/>
                <a:ea typeface="Poppins"/>
                <a:cs typeface="Poppins"/>
                <a:sym typeface="Poppins"/>
              </a:rPr>
              <a:t>Login – User signs in</a:t>
            </a:r>
          </a:p>
          <a:p>
            <a:pPr algn="just" marL="728624" indent="-182156" lvl="3">
              <a:lnSpc>
                <a:spcPts val="3589"/>
              </a:lnSpc>
              <a:buFont typeface="Arial"/>
              <a:buChar char="￭"/>
            </a:pPr>
            <a:r>
              <a:rPr lang="en-US" sz="2799">
                <a:solidFill>
                  <a:srgbClr val="13222B">
                    <a:alpha val="80000"/>
                  </a:srgbClr>
                </a:solidFill>
                <a:latin typeface="Poppins"/>
                <a:ea typeface="Poppins"/>
                <a:cs typeface="Poppins"/>
                <a:sym typeface="Poppins"/>
              </a:rPr>
              <a:t>Home – Choose Learn or Experiment</a:t>
            </a:r>
          </a:p>
          <a:p>
            <a:pPr algn="just" marL="728624" indent="-182156" lvl="3">
              <a:lnSpc>
                <a:spcPts val="3589"/>
              </a:lnSpc>
              <a:buFont typeface="Arial"/>
              <a:buChar char="￭"/>
            </a:pPr>
            <a:r>
              <a:rPr lang="en-US" sz="2799">
                <a:solidFill>
                  <a:srgbClr val="13222B">
                    <a:alpha val="80000"/>
                  </a:srgbClr>
                </a:solidFill>
                <a:latin typeface="Poppins"/>
                <a:ea typeface="Poppins"/>
                <a:cs typeface="Poppins"/>
                <a:sym typeface="Poppins"/>
              </a:rPr>
              <a:t>Learn – Basics with visuals</a:t>
            </a:r>
          </a:p>
          <a:p>
            <a:pPr algn="just" marL="728624" indent="-182156" lvl="3">
              <a:lnSpc>
                <a:spcPts val="3589"/>
              </a:lnSpc>
              <a:buFont typeface="Arial"/>
              <a:buChar char="￭"/>
            </a:pPr>
            <a:r>
              <a:rPr lang="en-US" sz="2799">
                <a:solidFill>
                  <a:srgbClr val="13222B">
                    <a:alpha val="80000"/>
                  </a:srgbClr>
                </a:solidFill>
                <a:latin typeface="Poppins"/>
                <a:ea typeface="Poppins"/>
                <a:cs typeface="Poppins"/>
                <a:sym typeface="Poppins"/>
              </a:rPr>
              <a:t>Visualize – See engine working</a:t>
            </a:r>
          </a:p>
          <a:p>
            <a:pPr algn="just" marL="728624" indent="-182156" lvl="3">
              <a:lnSpc>
                <a:spcPts val="3589"/>
              </a:lnSpc>
              <a:buFont typeface="Arial"/>
              <a:buChar char="￭"/>
            </a:pPr>
            <a:r>
              <a:rPr lang="en-US" sz="2799">
                <a:solidFill>
                  <a:srgbClr val="13222B">
                    <a:alpha val="80000"/>
                  </a:srgbClr>
                </a:solidFill>
                <a:latin typeface="Poppins"/>
                <a:ea typeface="Poppins"/>
                <a:cs typeface="Poppins"/>
                <a:sym typeface="Poppins"/>
              </a:rPr>
              <a:t>AI Check – Quick concept question</a:t>
            </a:r>
          </a:p>
          <a:p>
            <a:pPr algn="just" marL="728624" indent="-182156" lvl="3">
              <a:lnSpc>
                <a:spcPts val="3589"/>
              </a:lnSpc>
              <a:buFont typeface="Arial"/>
              <a:buChar char="￭"/>
            </a:pPr>
            <a:r>
              <a:rPr lang="en-US" sz="2799">
                <a:solidFill>
                  <a:srgbClr val="13222B">
                    <a:alpha val="80000"/>
                  </a:srgbClr>
                </a:solidFill>
                <a:latin typeface="Poppins"/>
                <a:ea typeface="Poppins"/>
                <a:cs typeface="Poppins"/>
                <a:sym typeface="Poppins"/>
              </a:rPr>
              <a:t>Experiment – Change parameters, observe results</a:t>
            </a:r>
          </a:p>
          <a:p>
            <a:pPr algn="just" marL="728624" indent="-182156" lvl="3">
              <a:lnSpc>
                <a:spcPts val="3589"/>
              </a:lnSpc>
              <a:buFont typeface="Arial"/>
              <a:buChar char="￭"/>
            </a:pPr>
            <a:r>
              <a:rPr lang="en-US" sz="2799">
                <a:solidFill>
                  <a:srgbClr val="13222B">
                    <a:alpha val="80000"/>
                  </a:srgbClr>
                </a:solidFill>
                <a:latin typeface="Poppins"/>
                <a:ea typeface="Poppins"/>
                <a:cs typeface="Poppins"/>
                <a:sym typeface="Poppins"/>
              </a:rPr>
              <a:t>AI Guide – Instant help &amp; feedback</a:t>
            </a:r>
          </a:p>
          <a:p>
            <a:pPr algn="just" marL="728624" indent="-182156" lvl="3">
              <a:lnSpc>
                <a:spcPts val="3589"/>
              </a:lnSpc>
              <a:buFont typeface="Arial"/>
              <a:buChar char="￭"/>
            </a:pPr>
            <a:r>
              <a:rPr lang="en-US" sz="2799">
                <a:solidFill>
                  <a:srgbClr val="13222B">
                    <a:alpha val="80000"/>
                  </a:srgbClr>
                </a:solidFill>
                <a:latin typeface="Poppins"/>
                <a:ea typeface="Poppins"/>
                <a:cs typeface="Poppins"/>
                <a:sym typeface="Poppins"/>
              </a:rPr>
              <a:t>Progress – Track learning level</a:t>
            </a:r>
          </a:p>
          <a:p>
            <a:pPr algn="just" marL="728624" indent="-182156" lvl="3">
              <a:lnSpc>
                <a:spcPts val="3592"/>
              </a:lnSpc>
              <a:buFont typeface="Arial"/>
              <a:buChar char="￭"/>
            </a:pPr>
            <a:r>
              <a:rPr lang="en-US" sz="2799">
                <a:solidFill>
                  <a:srgbClr val="13222B">
                    <a:alpha val="80000"/>
                  </a:srgbClr>
                </a:solidFill>
                <a:latin typeface="Poppins"/>
                <a:ea typeface="Poppins"/>
                <a:cs typeface="Poppins"/>
                <a:sym typeface="Poppins"/>
              </a:rPr>
              <a:t>Logout – End session safely</a:t>
            </a:r>
          </a:p>
        </p:txBody>
      </p:sp>
      <p:sp>
        <p:nvSpPr>
          <p:cNvPr name="TextBox 8" id="8"/>
          <p:cNvSpPr txBox="true"/>
          <p:nvPr/>
        </p:nvSpPr>
        <p:spPr>
          <a:xfrm rot="0">
            <a:off x="16358711" y="9220733"/>
            <a:ext cx="633451" cy="488947"/>
          </a:xfrm>
          <a:prstGeom prst="rect">
            <a:avLst/>
          </a:prstGeom>
        </p:spPr>
        <p:txBody>
          <a:bodyPr anchor="t" rtlCol="false" tIns="0" lIns="0" bIns="0" rIns="0">
            <a:spAutoFit/>
          </a:bodyPr>
          <a:lstStyle/>
          <a:p>
            <a:pPr algn="l">
              <a:lnSpc>
                <a:spcPts val="3359"/>
              </a:lnSpc>
            </a:pPr>
            <a:r>
              <a:rPr lang="en-US" sz="2799">
                <a:solidFill>
                  <a:srgbClr val="000000"/>
                </a:solidFill>
                <a:latin typeface="Arial"/>
                <a:ea typeface="Arial"/>
                <a:cs typeface="Arial"/>
                <a:sym typeface="Arial"/>
              </a:rPr>
              <a:t>09</a:t>
            </a:r>
          </a:p>
        </p:txBody>
      </p:sp>
      <p:grpSp>
        <p:nvGrpSpPr>
          <p:cNvPr name="Group 9" id="9"/>
          <p:cNvGrpSpPr/>
          <p:nvPr/>
        </p:nvGrpSpPr>
        <p:grpSpPr>
          <a:xfrm rot="0">
            <a:off x="14540255" y="641899"/>
            <a:ext cx="3471329" cy="773611"/>
            <a:chOff x="0" y="0"/>
            <a:chExt cx="4628439" cy="1031481"/>
          </a:xfrm>
        </p:grpSpPr>
        <p:sp>
          <p:nvSpPr>
            <p:cNvPr name="Freeform 10" id="10"/>
            <p:cNvSpPr/>
            <p:nvPr/>
          </p:nvSpPr>
          <p:spPr>
            <a:xfrm flipH="false" flipV="false" rot="0">
              <a:off x="0" y="0"/>
              <a:ext cx="4628388" cy="1031494"/>
            </a:xfrm>
            <a:custGeom>
              <a:avLst/>
              <a:gdLst/>
              <a:ahLst/>
              <a:cxnLst/>
              <a:rect r="r" b="b" t="t" l="l"/>
              <a:pathLst>
                <a:path h="1031494" w="4628388">
                  <a:moveTo>
                    <a:pt x="0" y="0"/>
                  </a:moveTo>
                  <a:lnTo>
                    <a:pt x="4628388" y="0"/>
                  </a:lnTo>
                  <a:lnTo>
                    <a:pt x="4628388" y="1031494"/>
                  </a:lnTo>
                  <a:lnTo>
                    <a:pt x="0" y="1031494"/>
                  </a:lnTo>
                  <a:lnTo>
                    <a:pt x="0" y="0"/>
                  </a:lnTo>
                  <a:close/>
                </a:path>
              </a:pathLst>
            </a:custGeom>
            <a:blipFill>
              <a:blip r:embed="rId3"/>
              <a:stretch>
                <a:fillRect l="0" t="0" r="-1" b="1"/>
              </a:stretch>
            </a:blipFill>
          </p:spPr>
        </p:sp>
      </p:grpSp>
      <p:grpSp>
        <p:nvGrpSpPr>
          <p:cNvPr name="Group 11" id="11"/>
          <p:cNvGrpSpPr/>
          <p:nvPr/>
        </p:nvGrpSpPr>
        <p:grpSpPr>
          <a:xfrm rot="0">
            <a:off x="1074658" y="593769"/>
            <a:ext cx="3040847" cy="1000277"/>
            <a:chOff x="0" y="0"/>
            <a:chExt cx="4054462" cy="1333703"/>
          </a:xfrm>
        </p:grpSpPr>
        <p:sp>
          <p:nvSpPr>
            <p:cNvPr name="Freeform 12" id="12"/>
            <p:cNvSpPr/>
            <p:nvPr/>
          </p:nvSpPr>
          <p:spPr>
            <a:xfrm flipH="false" flipV="false" rot="0">
              <a:off x="0" y="0"/>
              <a:ext cx="4054475" cy="1333754"/>
            </a:xfrm>
            <a:custGeom>
              <a:avLst/>
              <a:gdLst/>
              <a:ahLst/>
              <a:cxnLst/>
              <a:rect r="r" b="b" t="t" l="l"/>
              <a:pathLst>
                <a:path h="1333754" w="4054475">
                  <a:moveTo>
                    <a:pt x="0" y="0"/>
                  </a:moveTo>
                  <a:lnTo>
                    <a:pt x="4054475" y="0"/>
                  </a:lnTo>
                  <a:lnTo>
                    <a:pt x="4054475" y="1333754"/>
                  </a:lnTo>
                  <a:lnTo>
                    <a:pt x="0" y="1333754"/>
                  </a:lnTo>
                  <a:lnTo>
                    <a:pt x="0" y="0"/>
                  </a:lnTo>
                  <a:close/>
                </a:path>
              </a:pathLst>
            </a:custGeom>
            <a:blipFill>
              <a:blip r:embed="rId4"/>
              <a:stretch>
                <a:fillRect l="0" t="0" r="0" b="3"/>
              </a:stretch>
            </a:blipFill>
          </p:spPr>
        </p:sp>
      </p:grpSp>
    </p:spTree>
  </p:cSld>
  <p:clrMapOvr>
    <a:masterClrMapping/>
  </p:clrMapOvr>
  <p:transition spd="fast">
    <p:wipe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DAG9haymdM8</dc:identifier>
  <dcterms:modified xsi:type="dcterms:W3CDTF">2011-08-01T06:04:30Z</dcterms:modified>
  <cp:revision>1</cp:revision>
  <dc:title>Propulsion System ppt final.pptx</dc:title>
</cp:coreProperties>
</file>